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8" r:id="rId2"/>
    <p:sldId id="267" r:id="rId3"/>
    <p:sldId id="301" r:id="rId4"/>
    <p:sldId id="290" r:id="rId5"/>
    <p:sldId id="300" r:id="rId6"/>
    <p:sldId id="314" r:id="rId7"/>
    <p:sldId id="315" r:id="rId8"/>
    <p:sldId id="303" r:id="rId9"/>
    <p:sldId id="306" r:id="rId10"/>
    <p:sldId id="307" r:id="rId11"/>
    <p:sldId id="308" r:id="rId12"/>
    <p:sldId id="312" r:id="rId13"/>
    <p:sldId id="313" r:id="rId14"/>
    <p:sldId id="316" r:id="rId15"/>
    <p:sldId id="275" r:id="rId16"/>
  </p:sldIdLst>
  <p:sldSz cx="9144000" cy="6858000" type="screen4x3"/>
  <p:notesSz cx="6797675" cy="9928225"/>
  <p:defaultTextStyle>
    <a:defPPr>
      <a:defRPr lang="ru-RU"/>
    </a:defPPr>
    <a:lvl1pPr algn="l" defTabSz="906463" rtl="0" fontAlgn="base">
      <a:spcBef>
        <a:spcPct val="0"/>
      </a:spcBef>
      <a:spcAft>
        <a:spcPct val="0"/>
      </a:spcAft>
      <a:defRPr sz="1900" kern="1200">
        <a:solidFill>
          <a:schemeClr val="tx1"/>
        </a:solidFill>
        <a:latin typeface="Arial" charset="0"/>
        <a:ea typeface="+mn-ea"/>
        <a:cs typeface="Arial" charset="0"/>
      </a:defRPr>
    </a:lvl1pPr>
    <a:lvl2pPr marL="452438" indent="4763" algn="l" defTabSz="906463" rtl="0" fontAlgn="base">
      <a:spcBef>
        <a:spcPct val="0"/>
      </a:spcBef>
      <a:spcAft>
        <a:spcPct val="0"/>
      </a:spcAft>
      <a:defRPr sz="1900" kern="1200">
        <a:solidFill>
          <a:schemeClr val="tx1"/>
        </a:solidFill>
        <a:latin typeface="Arial" charset="0"/>
        <a:ea typeface="+mn-ea"/>
        <a:cs typeface="Arial" charset="0"/>
      </a:defRPr>
    </a:lvl2pPr>
    <a:lvl3pPr marL="906463" indent="7938" algn="l" defTabSz="906463" rtl="0" fontAlgn="base">
      <a:spcBef>
        <a:spcPct val="0"/>
      </a:spcBef>
      <a:spcAft>
        <a:spcPct val="0"/>
      </a:spcAft>
      <a:defRPr sz="1900" kern="1200">
        <a:solidFill>
          <a:schemeClr val="tx1"/>
        </a:solidFill>
        <a:latin typeface="Arial" charset="0"/>
        <a:ea typeface="+mn-ea"/>
        <a:cs typeface="Arial" charset="0"/>
      </a:defRPr>
    </a:lvl3pPr>
    <a:lvl4pPr marL="1360488" indent="11113" algn="l" defTabSz="906463" rtl="0" fontAlgn="base">
      <a:spcBef>
        <a:spcPct val="0"/>
      </a:spcBef>
      <a:spcAft>
        <a:spcPct val="0"/>
      </a:spcAft>
      <a:defRPr sz="1900" kern="1200">
        <a:solidFill>
          <a:schemeClr val="tx1"/>
        </a:solidFill>
        <a:latin typeface="Arial" charset="0"/>
        <a:ea typeface="+mn-ea"/>
        <a:cs typeface="Arial" charset="0"/>
      </a:defRPr>
    </a:lvl4pPr>
    <a:lvl5pPr marL="1812925" indent="15875" algn="l" defTabSz="906463" rtl="0" fontAlgn="base">
      <a:spcBef>
        <a:spcPct val="0"/>
      </a:spcBef>
      <a:spcAft>
        <a:spcPct val="0"/>
      </a:spcAft>
      <a:defRPr sz="1900" kern="1200">
        <a:solidFill>
          <a:schemeClr val="tx1"/>
        </a:solidFill>
        <a:latin typeface="Arial" charset="0"/>
        <a:ea typeface="+mn-ea"/>
        <a:cs typeface="Arial" charset="0"/>
      </a:defRPr>
    </a:lvl5pPr>
    <a:lvl6pPr marL="2286000" algn="l" defTabSz="914400" rtl="0" eaLnBrk="1" latinLnBrk="0" hangingPunct="1">
      <a:defRPr sz="1900" kern="1200">
        <a:solidFill>
          <a:schemeClr val="tx1"/>
        </a:solidFill>
        <a:latin typeface="Arial" charset="0"/>
        <a:ea typeface="+mn-ea"/>
        <a:cs typeface="Arial" charset="0"/>
      </a:defRPr>
    </a:lvl6pPr>
    <a:lvl7pPr marL="2743200" algn="l" defTabSz="914400" rtl="0" eaLnBrk="1" latinLnBrk="0" hangingPunct="1">
      <a:defRPr sz="1900" kern="1200">
        <a:solidFill>
          <a:schemeClr val="tx1"/>
        </a:solidFill>
        <a:latin typeface="Arial" charset="0"/>
        <a:ea typeface="+mn-ea"/>
        <a:cs typeface="Arial" charset="0"/>
      </a:defRPr>
    </a:lvl7pPr>
    <a:lvl8pPr marL="3200400" algn="l" defTabSz="914400" rtl="0" eaLnBrk="1" latinLnBrk="0" hangingPunct="1">
      <a:defRPr sz="1900" kern="1200">
        <a:solidFill>
          <a:schemeClr val="tx1"/>
        </a:solidFill>
        <a:latin typeface="Arial" charset="0"/>
        <a:ea typeface="+mn-ea"/>
        <a:cs typeface="Arial" charset="0"/>
      </a:defRPr>
    </a:lvl8pPr>
    <a:lvl9pPr marL="3657600" algn="l" defTabSz="914400" rtl="0" eaLnBrk="1" latinLnBrk="0" hangingPunct="1">
      <a:defRPr sz="19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a:srgbClr val="2EE24C"/>
    <a:srgbClr val="CCFFCC"/>
    <a:srgbClr val="CC0000"/>
    <a:srgbClr val="FF9966"/>
    <a:srgbClr val="FFCC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497" autoAdjust="0"/>
  </p:normalViewPr>
  <p:slideViewPr>
    <p:cSldViewPr>
      <p:cViewPr>
        <p:scale>
          <a:sx n="75" d="100"/>
          <a:sy n="75" d="100"/>
        </p:scale>
        <p:origin x="-75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6400" cy="496888"/>
          </a:xfrm>
          <a:prstGeom prst="rect">
            <a:avLst/>
          </a:prstGeom>
        </p:spPr>
        <p:txBody>
          <a:bodyPr vert="horz" lIns="91440" tIns="45720" rIns="91440" bIns="45720" rtlCol="0"/>
          <a:lstStyle>
            <a:lvl1pPr algn="l" defTabSz="907136" fontAlgn="auto">
              <a:spcBef>
                <a:spcPts val="0"/>
              </a:spcBef>
              <a:spcAft>
                <a:spcPts val="0"/>
              </a:spcAft>
              <a:defRPr sz="1200">
                <a:latin typeface="+mn-lt"/>
                <a:cs typeface="+mn-cs"/>
              </a:defRPr>
            </a:lvl1pPr>
          </a:lstStyle>
          <a:p>
            <a:pPr>
              <a:defRPr/>
            </a:pPr>
            <a:endParaRPr lang="ru-RU"/>
          </a:p>
        </p:txBody>
      </p:sp>
      <p:sp>
        <p:nvSpPr>
          <p:cNvPr id="3" name="Дата 2"/>
          <p:cNvSpPr>
            <a:spLocks noGrp="1"/>
          </p:cNvSpPr>
          <p:nvPr>
            <p:ph type="dt" idx="1"/>
          </p:nvPr>
        </p:nvSpPr>
        <p:spPr>
          <a:xfrm>
            <a:off x="3849688" y="0"/>
            <a:ext cx="2946400" cy="496888"/>
          </a:xfrm>
          <a:prstGeom prst="rect">
            <a:avLst/>
          </a:prstGeom>
        </p:spPr>
        <p:txBody>
          <a:bodyPr vert="horz" lIns="91440" tIns="45720" rIns="91440" bIns="45720" rtlCol="0"/>
          <a:lstStyle>
            <a:lvl1pPr algn="r" defTabSz="907136" fontAlgn="auto">
              <a:spcBef>
                <a:spcPts val="0"/>
              </a:spcBef>
              <a:spcAft>
                <a:spcPts val="0"/>
              </a:spcAft>
              <a:defRPr sz="1200" smtClean="0">
                <a:latin typeface="+mn-lt"/>
                <a:cs typeface="+mn-cs"/>
              </a:defRPr>
            </a:lvl1pPr>
          </a:lstStyle>
          <a:p>
            <a:pPr>
              <a:defRPr/>
            </a:pPr>
            <a:fld id="{56599627-2555-484B-84FD-FC0B07C11A3D}" type="datetimeFigureOut">
              <a:rPr lang="ru-RU"/>
              <a:pPr>
                <a:defRPr/>
              </a:pPr>
              <a:t>28.03.2013</a:t>
            </a:fld>
            <a:endParaRPr lang="ru-RU"/>
          </a:p>
        </p:txBody>
      </p:sp>
      <p:sp>
        <p:nvSpPr>
          <p:cNvPr id="4" name="Образ слайда 3"/>
          <p:cNvSpPr>
            <a:spLocks noGrp="1" noRot="1" noChangeAspect="1"/>
          </p:cNvSpPr>
          <p:nvPr>
            <p:ph type="sldImg" idx="2"/>
          </p:nvPr>
        </p:nvSpPr>
        <p:spPr>
          <a:xfrm>
            <a:off x="915988" y="744538"/>
            <a:ext cx="4965700" cy="3722687"/>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79450" y="4716463"/>
            <a:ext cx="5438775" cy="4467225"/>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defTabSz="907136" fontAlgn="auto">
              <a:spcBef>
                <a:spcPts val="0"/>
              </a:spcBef>
              <a:spcAft>
                <a:spcPts val="0"/>
              </a:spcAft>
              <a:defRPr sz="1200">
                <a:latin typeface="+mn-lt"/>
                <a:cs typeface="+mn-cs"/>
              </a:defRPr>
            </a:lvl1pPr>
          </a:lstStyle>
          <a:p>
            <a:pPr>
              <a:defRPr/>
            </a:pPr>
            <a:endParaRPr lang="ru-RU"/>
          </a:p>
        </p:txBody>
      </p:sp>
      <p:sp>
        <p:nvSpPr>
          <p:cNvPr id="7" name="Номер слайда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defTabSz="907136" fontAlgn="auto">
              <a:spcBef>
                <a:spcPts val="0"/>
              </a:spcBef>
              <a:spcAft>
                <a:spcPts val="0"/>
              </a:spcAft>
              <a:defRPr sz="1200" smtClean="0">
                <a:latin typeface="+mn-lt"/>
                <a:cs typeface="+mn-cs"/>
              </a:defRPr>
            </a:lvl1pPr>
          </a:lstStyle>
          <a:p>
            <a:pPr>
              <a:defRPr/>
            </a:pPr>
            <a:fld id="{4616FE92-5793-48A9-8447-156FA6C56F6A}"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defTabSz="906463" rtl="0" fontAlgn="base">
      <a:spcBef>
        <a:spcPct val="30000"/>
      </a:spcBef>
      <a:spcAft>
        <a:spcPct val="0"/>
      </a:spcAft>
      <a:defRPr sz="1200" kern="1200">
        <a:solidFill>
          <a:schemeClr val="tx1"/>
        </a:solidFill>
        <a:latin typeface="+mn-lt"/>
        <a:ea typeface="+mn-ea"/>
        <a:cs typeface="+mn-cs"/>
      </a:defRPr>
    </a:lvl1pPr>
    <a:lvl2pPr marL="452438" algn="l" defTabSz="906463" rtl="0" fontAlgn="base">
      <a:spcBef>
        <a:spcPct val="30000"/>
      </a:spcBef>
      <a:spcAft>
        <a:spcPct val="0"/>
      </a:spcAft>
      <a:defRPr sz="1200" kern="1200">
        <a:solidFill>
          <a:schemeClr val="tx1"/>
        </a:solidFill>
        <a:latin typeface="+mn-lt"/>
        <a:ea typeface="+mn-ea"/>
        <a:cs typeface="+mn-cs"/>
      </a:defRPr>
    </a:lvl2pPr>
    <a:lvl3pPr marL="906463" algn="l" defTabSz="906463" rtl="0" fontAlgn="base">
      <a:spcBef>
        <a:spcPct val="30000"/>
      </a:spcBef>
      <a:spcAft>
        <a:spcPct val="0"/>
      </a:spcAft>
      <a:defRPr sz="1200" kern="1200">
        <a:solidFill>
          <a:schemeClr val="tx1"/>
        </a:solidFill>
        <a:latin typeface="+mn-lt"/>
        <a:ea typeface="+mn-ea"/>
        <a:cs typeface="+mn-cs"/>
      </a:defRPr>
    </a:lvl3pPr>
    <a:lvl4pPr marL="1360488" algn="l" defTabSz="906463" rtl="0" fontAlgn="base">
      <a:spcBef>
        <a:spcPct val="30000"/>
      </a:spcBef>
      <a:spcAft>
        <a:spcPct val="0"/>
      </a:spcAft>
      <a:defRPr sz="1200" kern="1200">
        <a:solidFill>
          <a:schemeClr val="tx1"/>
        </a:solidFill>
        <a:latin typeface="+mn-lt"/>
        <a:ea typeface="+mn-ea"/>
        <a:cs typeface="+mn-cs"/>
      </a:defRPr>
    </a:lvl4pPr>
    <a:lvl5pPr marL="1812925" algn="l" defTabSz="906463" rtl="0" fontAlgn="base">
      <a:spcBef>
        <a:spcPct val="30000"/>
      </a:spcBef>
      <a:spcAft>
        <a:spcPct val="0"/>
      </a:spcAft>
      <a:defRPr sz="1200" kern="1200">
        <a:solidFill>
          <a:schemeClr val="tx1"/>
        </a:solidFill>
        <a:latin typeface="+mn-lt"/>
        <a:ea typeface="+mn-ea"/>
        <a:cs typeface="+mn-cs"/>
      </a:defRPr>
    </a:lvl5pPr>
    <a:lvl6pPr marL="2267839" algn="l" defTabSz="907136" rtl="0" eaLnBrk="1" latinLnBrk="0" hangingPunct="1">
      <a:defRPr sz="1200" kern="1200">
        <a:solidFill>
          <a:schemeClr val="tx1"/>
        </a:solidFill>
        <a:latin typeface="+mn-lt"/>
        <a:ea typeface="+mn-ea"/>
        <a:cs typeface="+mn-cs"/>
      </a:defRPr>
    </a:lvl6pPr>
    <a:lvl7pPr marL="2721407" algn="l" defTabSz="907136" rtl="0" eaLnBrk="1" latinLnBrk="0" hangingPunct="1">
      <a:defRPr sz="1200" kern="1200">
        <a:solidFill>
          <a:schemeClr val="tx1"/>
        </a:solidFill>
        <a:latin typeface="+mn-lt"/>
        <a:ea typeface="+mn-ea"/>
        <a:cs typeface="+mn-cs"/>
      </a:defRPr>
    </a:lvl7pPr>
    <a:lvl8pPr marL="3174976" algn="l" defTabSz="907136" rtl="0" eaLnBrk="1" latinLnBrk="0" hangingPunct="1">
      <a:defRPr sz="1200" kern="1200">
        <a:solidFill>
          <a:schemeClr val="tx1"/>
        </a:solidFill>
        <a:latin typeface="+mn-lt"/>
        <a:ea typeface="+mn-ea"/>
        <a:cs typeface="+mn-cs"/>
      </a:defRPr>
    </a:lvl8pPr>
    <a:lvl9pPr marL="3628544" algn="l" defTabSz="907136"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7"/>
          <p:cNvCxnSpPr/>
          <p:nvPr userDrawn="1"/>
        </p:nvCxnSpPr>
        <p:spPr>
          <a:xfrm>
            <a:off x="204788" y="1085850"/>
            <a:ext cx="8715375" cy="1588"/>
          </a:xfrm>
          <a:prstGeom prst="line">
            <a:avLst/>
          </a:prstGeom>
          <a:ln w="60325" cmpd="dbl">
            <a:solidFill>
              <a:schemeClr val="tx1">
                <a:alpha val="76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85800" y="2130429"/>
            <a:ext cx="7772400" cy="1470025"/>
          </a:xfrm>
          <a:prstGeom prst="rect">
            <a:avLst/>
          </a:prstGeom>
        </p:spPr>
        <p:txBody>
          <a:bodyPr lIns="90714" tIns="45357" rIns="90714" bIns="45357"/>
          <a:lstStyle/>
          <a:p>
            <a:r>
              <a:rPr lang="en-US" smtClean="0"/>
              <a:t>Click to edit Master title style</a:t>
            </a:r>
            <a:endParaRPr lang="ru-RU"/>
          </a:p>
        </p:txBody>
      </p:sp>
      <p:sp>
        <p:nvSpPr>
          <p:cNvPr id="3" name="Subtitle 2"/>
          <p:cNvSpPr>
            <a:spLocks noGrp="1"/>
          </p:cNvSpPr>
          <p:nvPr>
            <p:ph type="subTitle" idx="1"/>
          </p:nvPr>
        </p:nvSpPr>
        <p:spPr>
          <a:xfrm>
            <a:off x="1371600" y="3886201"/>
            <a:ext cx="6400800" cy="1752600"/>
          </a:xfrm>
        </p:spPr>
        <p:txBody>
          <a:bodyPr/>
          <a:lstStyle>
            <a:lvl1pPr marL="0" indent="0" algn="ctr">
              <a:buNone/>
              <a:defRPr>
                <a:solidFill>
                  <a:schemeClr val="tx1">
                    <a:tint val="75000"/>
                  </a:schemeClr>
                </a:solidFill>
              </a:defRPr>
            </a:lvl1pPr>
            <a:lvl2pPr marL="453567" indent="0" algn="ctr">
              <a:buNone/>
              <a:defRPr>
                <a:solidFill>
                  <a:schemeClr val="tx1">
                    <a:tint val="75000"/>
                  </a:schemeClr>
                </a:solidFill>
              </a:defRPr>
            </a:lvl2pPr>
            <a:lvl3pPr marL="907136" indent="0" algn="ctr">
              <a:buNone/>
              <a:defRPr>
                <a:solidFill>
                  <a:schemeClr val="tx1">
                    <a:tint val="75000"/>
                  </a:schemeClr>
                </a:solidFill>
              </a:defRPr>
            </a:lvl3pPr>
            <a:lvl4pPr marL="1360703" indent="0" algn="ctr">
              <a:buNone/>
              <a:defRPr>
                <a:solidFill>
                  <a:schemeClr val="tx1">
                    <a:tint val="75000"/>
                  </a:schemeClr>
                </a:solidFill>
              </a:defRPr>
            </a:lvl4pPr>
            <a:lvl5pPr marL="1814271" indent="0" algn="ctr">
              <a:buNone/>
              <a:defRPr>
                <a:solidFill>
                  <a:schemeClr val="tx1">
                    <a:tint val="75000"/>
                  </a:schemeClr>
                </a:solidFill>
              </a:defRPr>
            </a:lvl5pPr>
            <a:lvl6pPr marL="2267839" indent="0" algn="ctr">
              <a:buNone/>
              <a:defRPr>
                <a:solidFill>
                  <a:schemeClr val="tx1">
                    <a:tint val="75000"/>
                  </a:schemeClr>
                </a:solidFill>
              </a:defRPr>
            </a:lvl6pPr>
            <a:lvl7pPr marL="2721407" indent="0" algn="ctr">
              <a:buNone/>
              <a:defRPr>
                <a:solidFill>
                  <a:schemeClr val="tx1">
                    <a:tint val="75000"/>
                  </a:schemeClr>
                </a:solidFill>
              </a:defRPr>
            </a:lvl7pPr>
            <a:lvl8pPr marL="3174976" indent="0" algn="ctr">
              <a:buNone/>
              <a:defRPr>
                <a:solidFill>
                  <a:schemeClr val="tx1">
                    <a:tint val="75000"/>
                  </a:schemeClr>
                </a:solidFill>
              </a:defRPr>
            </a:lvl8pPr>
            <a:lvl9pPr marL="3628544" indent="0" algn="ctr">
              <a:buNone/>
              <a:defRPr>
                <a:solidFill>
                  <a:schemeClr val="tx1">
                    <a:tint val="75000"/>
                  </a:schemeClr>
                </a:solidFill>
              </a:defRPr>
            </a:lvl9pPr>
          </a:lstStyle>
          <a:p>
            <a:r>
              <a:rPr lang="en-US" smtClean="0"/>
              <a:t>Click to edit Master subtitle style</a:t>
            </a:r>
            <a:endParaRPr lang="ru-RU"/>
          </a:p>
        </p:txBody>
      </p:sp>
      <p:sp>
        <p:nvSpPr>
          <p:cNvPr id="6" name="Date Placeholder 3"/>
          <p:cNvSpPr>
            <a:spLocks noGrp="1"/>
          </p:cNvSpPr>
          <p:nvPr>
            <p:ph type="dt" sz="half" idx="10"/>
          </p:nvPr>
        </p:nvSpPr>
        <p:spPr/>
        <p:txBody>
          <a:bodyPr/>
          <a:lstStyle>
            <a:lvl1pPr>
              <a:defRPr/>
            </a:lvl1pPr>
          </a:lstStyle>
          <a:p>
            <a:pPr>
              <a:defRPr/>
            </a:pPr>
            <a:fld id="{C563A3A3-7C5F-445B-82DB-4C3394D292E9}" type="datetime1">
              <a:rPr lang="ru-RU"/>
              <a:pPr>
                <a:defRPr/>
              </a:pPr>
              <a:t>28.03.2013</a:t>
            </a:fld>
            <a:endParaRPr lang="ru-RU"/>
          </a:p>
        </p:txBody>
      </p:sp>
      <p:sp>
        <p:nvSpPr>
          <p:cNvPr id="7" name="Footer Placeholder 4"/>
          <p:cNvSpPr>
            <a:spLocks noGrp="1"/>
          </p:cNvSpPr>
          <p:nvPr>
            <p:ph type="ftr" sz="quarter" idx="11"/>
          </p:nvPr>
        </p:nvSpPr>
        <p:spPr/>
        <p:txBody>
          <a:bodyPr/>
          <a:lstStyle>
            <a:lvl1pPr>
              <a:defRPr/>
            </a:lvl1pPr>
          </a:lstStyle>
          <a:p>
            <a:pPr>
              <a:defRPr/>
            </a:pPr>
            <a:endParaRPr lang="ru-RU"/>
          </a:p>
        </p:txBody>
      </p:sp>
      <p:sp>
        <p:nvSpPr>
          <p:cNvPr id="8" name="Slide Number Placeholder 5"/>
          <p:cNvSpPr>
            <a:spLocks noGrp="1"/>
          </p:cNvSpPr>
          <p:nvPr>
            <p:ph type="sldNum" sz="quarter" idx="12"/>
          </p:nvPr>
        </p:nvSpPr>
        <p:spPr/>
        <p:txBody>
          <a:bodyPr/>
          <a:lstStyle>
            <a:lvl1pPr>
              <a:defRPr/>
            </a:lvl1pPr>
          </a:lstStyle>
          <a:p>
            <a:pPr>
              <a:defRPr/>
            </a:pPr>
            <a:fld id="{DF434816-2027-4F16-8BF5-4DA2F73C8879}" type="slidenum">
              <a:rPr lang="ru-RU"/>
              <a:pPr>
                <a:defRPr/>
              </a:pPr>
              <a:t>‹#›</a:t>
            </a:fld>
            <a:endParaRPr lang="ru-RU"/>
          </a:p>
        </p:txBody>
      </p:sp>
      <p:pic>
        <p:nvPicPr>
          <p:cNvPr id="9" name="Picture 2" descr="C:\Users\Invent\Desktop\Rostec.png"/>
          <p:cNvPicPr>
            <a:picLocks noChangeAspect="1" noChangeArrowheads="1"/>
          </p:cNvPicPr>
          <p:nvPr userDrawn="1"/>
        </p:nvPicPr>
        <p:blipFill>
          <a:blip r:embed="rId2" cstate="print"/>
          <a:srcRect/>
          <a:stretch>
            <a:fillRect/>
          </a:stretch>
        </p:blipFill>
        <p:spPr bwMode="auto">
          <a:xfrm>
            <a:off x="234133" y="180231"/>
            <a:ext cx="797308" cy="800497"/>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lIns="90714" tIns="45357" rIns="90714" bIns="45357"/>
          <a:lstStyle/>
          <a:p>
            <a:r>
              <a:rPr lang="en-US" smtClean="0"/>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lvl1pPr>
              <a:defRPr/>
            </a:lvl1pPr>
          </a:lstStyle>
          <a:p>
            <a:pPr>
              <a:defRPr/>
            </a:pPr>
            <a:fld id="{59AE5278-EE58-411D-B1CF-59703E332DF7}" type="datetime1">
              <a:rPr lang="ru-RU"/>
              <a:pPr>
                <a:defRPr/>
              </a:pPr>
              <a:t>28.03.2013</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7FC2CE99-A34D-4DC0-A492-AE8BE46CAAE3}"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57400" cy="5851525"/>
          </a:xfrm>
          <a:prstGeom prst="rect">
            <a:avLst/>
          </a:prstGeom>
        </p:spPr>
        <p:txBody>
          <a:bodyPr vert="eaVert" lIns="90714" tIns="45357" rIns="90714" bIns="45357"/>
          <a:lstStyle/>
          <a:p>
            <a:r>
              <a:rPr lang="en-US" smtClean="0"/>
              <a:t>Click to edit Master title style</a:t>
            </a:r>
            <a:endParaRPr lang="ru-RU"/>
          </a:p>
        </p:txBody>
      </p:sp>
      <p:sp>
        <p:nvSpPr>
          <p:cNvPr id="3" name="Vertical Text Placeholder 2"/>
          <p:cNvSpPr>
            <a:spLocks noGrp="1"/>
          </p:cNvSpPr>
          <p:nvPr>
            <p:ph type="body" orient="vert" idx="1"/>
          </p:nvPr>
        </p:nvSpPr>
        <p:spPr>
          <a:xfrm>
            <a:off x="457200" y="274641"/>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lvl1pPr>
              <a:defRPr/>
            </a:lvl1pPr>
          </a:lstStyle>
          <a:p>
            <a:pPr>
              <a:defRPr/>
            </a:pPr>
            <a:fld id="{5C7825A3-87C4-4F0D-8986-8F18AF7D7F52}" type="datetime1">
              <a:rPr lang="ru-RU"/>
              <a:pPr>
                <a:defRPr/>
              </a:pPr>
              <a:t>28.03.2013</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EF3B387F-884F-4B24-905A-1BA29029EFD6}"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Date Placeholder 3"/>
          <p:cNvSpPr>
            <a:spLocks noGrp="1"/>
          </p:cNvSpPr>
          <p:nvPr>
            <p:ph type="dt" sz="half" idx="10"/>
          </p:nvPr>
        </p:nvSpPr>
        <p:spPr/>
        <p:txBody>
          <a:bodyPr/>
          <a:lstStyle>
            <a:lvl1pPr>
              <a:defRPr/>
            </a:lvl1pPr>
          </a:lstStyle>
          <a:p>
            <a:pPr>
              <a:defRPr/>
            </a:pPr>
            <a:fld id="{7CE380A8-AA6F-490C-84C6-1C62B828FE26}" type="datetime1">
              <a:rPr lang="ru-RU"/>
              <a:pPr>
                <a:defRPr/>
              </a:pPr>
              <a:t>28.03.2013</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A59582CE-19A5-49B0-98E0-75F53A15ABE4}"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lvl1pPr>
              <a:defRPr/>
            </a:lvl1pPr>
          </a:lstStyle>
          <a:p>
            <a:pPr>
              <a:defRPr/>
            </a:pPr>
            <a:fld id="{18B62930-32C2-48C0-9B6C-6344D4C59C40}" type="datetime1">
              <a:rPr lang="ru-RU"/>
              <a:pPr>
                <a:defRPr/>
              </a:pPr>
              <a:t>28.03.2013</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5615A0EA-BB6E-44D9-A1D3-D46CC80836E3}"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a:prstGeom prst="rect">
            <a:avLst/>
          </a:prstGeom>
        </p:spPr>
        <p:txBody>
          <a:bodyPr lIns="90714" tIns="45357" rIns="90714" bIns="45357" anchor="t"/>
          <a:lstStyle>
            <a:lvl1pPr algn="l">
              <a:defRPr sz="4000" b="1" cap="all"/>
            </a:lvl1pPr>
          </a:lstStyle>
          <a:p>
            <a:r>
              <a:rPr lang="en-US" smtClean="0"/>
              <a:t>Click to edit Master title style</a:t>
            </a:r>
            <a:endParaRPr lang="ru-RU"/>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3567" indent="0">
              <a:buNone/>
              <a:defRPr sz="1900">
                <a:solidFill>
                  <a:schemeClr val="tx1">
                    <a:tint val="75000"/>
                  </a:schemeClr>
                </a:solidFill>
              </a:defRPr>
            </a:lvl2pPr>
            <a:lvl3pPr marL="907136" indent="0">
              <a:buNone/>
              <a:defRPr sz="1500">
                <a:solidFill>
                  <a:schemeClr val="tx1">
                    <a:tint val="75000"/>
                  </a:schemeClr>
                </a:solidFill>
              </a:defRPr>
            </a:lvl3pPr>
            <a:lvl4pPr marL="1360703" indent="0">
              <a:buNone/>
              <a:defRPr sz="1400">
                <a:solidFill>
                  <a:schemeClr val="tx1">
                    <a:tint val="75000"/>
                  </a:schemeClr>
                </a:solidFill>
              </a:defRPr>
            </a:lvl4pPr>
            <a:lvl5pPr marL="1814271" indent="0">
              <a:buNone/>
              <a:defRPr sz="1400">
                <a:solidFill>
                  <a:schemeClr val="tx1">
                    <a:tint val="75000"/>
                  </a:schemeClr>
                </a:solidFill>
              </a:defRPr>
            </a:lvl5pPr>
            <a:lvl6pPr marL="2267839" indent="0">
              <a:buNone/>
              <a:defRPr sz="1400">
                <a:solidFill>
                  <a:schemeClr val="tx1">
                    <a:tint val="75000"/>
                  </a:schemeClr>
                </a:solidFill>
              </a:defRPr>
            </a:lvl6pPr>
            <a:lvl7pPr marL="2721407" indent="0">
              <a:buNone/>
              <a:defRPr sz="1400">
                <a:solidFill>
                  <a:schemeClr val="tx1">
                    <a:tint val="75000"/>
                  </a:schemeClr>
                </a:solidFill>
              </a:defRPr>
            </a:lvl7pPr>
            <a:lvl8pPr marL="3174976" indent="0">
              <a:buNone/>
              <a:defRPr sz="1400">
                <a:solidFill>
                  <a:schemeClr val="tx1">
                    <a:tint val="75000"/>
                  </a:schemeClr>
                </a:solidFill>
              </a:defRPr>
            </a:lvl8pPr>
            <a:lvl9pPr marL="3628544"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C080A59-C208-4508-AEFE-A1EEA05D968D}" type="datetime1">
              <a:rPr lang="ru-RU"/>
              <a:pPr>
                <a:defRPr/>
              </a:pPr>
              <a:t>28.03.2013</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B5C4F518-E281-487D-B605-00FA7E1EB268}"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lIns="90714" tIns="45357" rIns="90714" bIns="45357"/>
          <a:lstStyle/>
          <a:p>
            <a:r>
              <a:rPr lang="en-US" smtClean="0"/>
              <a:t>Click to edit Master title style</a:t>
            </a:r>
            <a:endParaRPr lang="ru-RU"/>
          </a:p>
        </p:txBody>
      </p:sp>
      <p:sp>
        <p:nvSpPr>
          <p:cNvPr id="3" name="Content Placeholder 2"/>
          <p:cNvSpPr>
            <a:spLocks noGrp="1"/>
          </p:cNvSpPr>
          <p:nvPr>
            <p:ph sz="half" idx="1"/>
          </p:nvPr>
        </p:nvSpPr>
        <p:spPr>
          <a:xfrm>
            <a:off x="457200" y="1600201"/>
            <a:ext cx="4038600" cy="4525963"/>
          </a:xfrm>
        </p:spPr>
        <p:txBody>
          <a:bodyPr/>
          <a:lstStyle>
            <a:lvl1pPr>
              <a:defRPr sz="2700"/>
            </a:lvl1pPr>
            <a:lvl2pPr>
              <a:defRPr sz="2300"/>
            </a:lvl2pPr>
            <a:lvl3pPr>
              <a:defRPr sz="20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Content Placeholder 3"/>
          <p:cNvSpPr>
            <a:spLocks noGrp="1"/>
          </p:cNvSpPr>
          <p:nvPr>
            <p:ph sz="half" idx="2"/>
          </p:nvPr>
        </p:nvSpPr>
        <p:spPr>
          <a:xfrm>
            <a:off x="4648200" y="1600201"/>
            <a:ext cx="4038600" cy="4525963"/>
          </a:xfrm>
        </p:spPr>
        <p:txBody>
          <a:bodyPr/>
          <a:lstStyle>
            <a:lvl1pPr>
              <a:defRPr sz="2700"/>
            </a:lvl1pPr>
            <a:lvl2pPr>
              <a:defRPr sz="2300"/>
            </a:lvl2pPr>
            <a:lvl3pPr>
              <a:defRPr sz="20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Date Placeholder 3"/>
          <p:cNvSpPr>
            <a:spLocks noGrp="1"/>
          </p:cNvSpPr>
          <p:nvPr>
            <p:ph type="dt" sz="half" idx="10"/>
          </p:nvPr>
        </p:nvSpPr>
        <p:spPr/>
        <p:txBody>
          <a:bodyPr/>
          <a:lstStyle>
            <a:lvl1pPr>
              <a:defRPr/>
            </a:lvl1pPr>
          </a:lstStyle>
          <a:p>
            <a:pPr>
              <a:defRPr/>
            </a:pPr>
            <a:fld id="{4566A5FD-8A6B-4507-AB22-46BB2513054F}" type="datetime1">
              <a:rPr lang="ru-RU"/>
              <a:pPr>
                <a:defRPr/>
              </a:pPr>
              <a:t>28.03.2013</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5D322A6C-1BBE-425E-BB71-3D8437D0F75B}"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lIns="90714" tIns="45357" rIns="90714" bIns="45357"/>
          <a:lstStyle>
            <a:lvl1pPr>
              <a:defRPr/>
            </a:lvl1pPr>
          </a:lstStyle>
          <a:p>
            <a:r>
              <a:rPr lang="en-US" smtClean="0"/>
              <a:t>Click to edit Master title style</a:t>
            </a:r>
            <a:endParaRPr lang="ru-RU"/>
          </a:p>
        </p:txBody>
      </p:sp>
      <p:sp>
        <p:nvSpPr>
          <p:cNvPr id="3" name="Text Placeholder 2"/>
          <p:cNvSpPr>
            <a:spLocks noGrp="1"/>
          </p:cNvSpPr>
          <p:nvPr>
            <p:ph type="body" idx="1"/>
          </p:nvPr>
        </p:nvSpPr>
        <p:spPr>
          <a:xfrm>
            <a:off x="457200" y="1535115"/>
            <a:ext cx="4040188" cy="639761"/>
          </a:xfrm>
        </p:spPr>
        <p:txBody>
          <a:bodyPr anchor="b"/>
          <a:lstStyle>
            <a:lvl1pPr marL="0" indent="0">
              <a:buNone/>
              <a:defRPr sz="2300" b="1"/>
            </a:lvl1pPr>
            <a:lvl2pPr marL="453567" indent="0">
              <a:buNone/>
              <a:defRPr sz="2000" b="1"/>
            </a:lvl2pPr>
            <a:lvl3pPr marL="907136" indent="0">
              <a:buNone/>
              <a:defRPr sz="1900" b="1"/>
            </a:lvl3pPr>
            <a:lvl4pPr marL="1360703" indent="0">
              <a:buNone/>
              <a:defRPr sz="1500" b="1"/>
            </a:lvl4pPr>
            <a:lvl5pPr marL="1814271" indent="0">
              <a:buNone/>
              <a:defRPr sz="1500" b="1"/>
            </a:lvl5pPr>
            <a:lvl6pPr marL="2267839" indent="0">
              <a:buNone/>
              <a:defRPr sz="1500" b="1"/>
            </a:lvl6pPr>
            <a:lvl7pPr marL="2721407" indent="0">
              <a:buNone/>
              <a:defRPr sz="1500" b="1"/>
            </a:lvl7pPr>
            <a:lvl8pPr marL="3174976" indent="0">
              <a:buNone/>
              <a:defRPr sz="1500" b="1"/>
            </a:lvl8pPr>
            <a:lvl9pPr marL="3628544" indent="0">
              <a:buNone/>
              <a:defRPr sz="15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300"/>
            </a:lvl1pPr>
            <a:lvl2pPr>
              <a:defRPr sz="2000"/>
            </a:lvl2pPr>
            <a:lvl3pPr>
              <a:defRPr sz="19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Text Placeholder 4"/>
          <p:cNvSpPr>
            <a:spLocks noGrp="1"/>
          </p:cNvSpPr>
          <p:nvPr>
            <p:ph type="body" sz="quarter" idx="3"/>
          </p:nvPr>
        </p:nvSpPr>
        <p:spPr>
          <a:xfrm>
            <a:off x="4645025" y="1535115"/>
            <a:ext cx="4041777" cy="639761"/>
          </a:xfrm>
        </p:spPr>
        <p:txBody>
          <a:bodyPr anchor="b"/>
          <a:lstStyle>
            <a:lvl1pPr marL="0" indent="0">
              <a:buNone/>
              <a:defRPr sz="2300" b="1"/>
            </a:lvl1pPr>
            <a:lvl2pPr marL="453567" indent="0">
              <a:buNone/>
              <a:defRPr sz="2000" b="1"/>
            </a:lvl2pPr>
            <a:lvl3pPr marL="907136" indent="0">
              <a:buNone/>
              <a:defRPr sz="1900" b="1"/>
            </a:lvl3pPr>
            <a:lvl4pPr marL="1360703" indent="0">
              <a:buNone/>
              <a:defRPr sz="1500" b="1"/>
            </a:lvl4pPr>
            <a:lvl5pPr marL="1814271" indent="0">
              <a:buNone/>
              <a:defRPr sz="1500" b="1"/>
            </a:lvl5pPr>
            <a:lvl6pPr marL="2267839" indent="0">
              <a:buNone/>
              <a:defRPr sz="1500" b="1"/>
            </a:lvl6pPr>
            <a:lvl7pPr marL="2721407" indent="0">
              <a:buNone/>
              <a:defRPr sz="1500" b="1"/>
            </a:lvl7pPr>
            <a:lvl8pPr marL="3174976" indent="0">
              <a:buNone/>
              <a:defRPr sz="1500" b="1"/>
            </a:lvl8pPr>
            <a:lvl9pPr marL="3628544" indent="0">
              <a:buNone/>
              <a:defRPr sz="15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7" cy="3951288"/>
          </a:xfrm>
        </p:spPr>
        <p:txBody>
          <a:bodyPr/>
          <a:lstStyle>
            <a:lvl1pPr>
              <a:defRPr sz="2300"/>
            </a:lvl1pPr>
            <a:lvl2pPr>
              <a:defRPr sz="2000"/>
            </a:lvl2pPr>
            <a:lvl3pPr>
              <a:defRPr sz="19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7" name="Date Placeholder 3"/>
          <p:cNvSpPr>
            <a:spLocks noGrp="1"/>
          </p:cNvSpPr>
          <p:nvPr>
            <p:ph type="dt" sz="half" idx="10"/>
          </p:nvPr>
        </p:nvSpPr>
        <p:spPr/>
        <p:txBody>
          <a:bodyPr/>
          <a:lstStyle>
            <a:lvl1pPr>
              <a:defRPr/>
            </a:lvl1pPr>
          </a:lstStyle>
          <a:p>
            <a:pPr>
              <a:defRPr/>
            </a:pPr>
            <a:fld id="{BC75542A-F48D-46FC-BF27-BF3814EDAAA9}" type="datetime1">
              <a:rPr lang="ru-RU"/>
              <a:pPr>
                <a:defRPr/>
              </a:pPr>
              <a:t>28.03.2013</a:t>
            </a:fld>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55B58DBC-5B9A-47CA-A1AA-96DB79FA893C}"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lIns="90714" tIns="45357" rIns="90714" bIns="45357"/>
          <a:lstStyle/>
          <a:p>
            <a:r>
              <a:rPr lang="en-US" smtClean="0"/>
              <a:t>Click to edit Master title style</a:t>
            </a:r>
            <a:endParaRPr lang="ru-RU"/>
          </a:p>
        </p:txBody>
      </p:sp>
      <p:sp>
        <p:nvSpPr>
          <p:cNvPr id="3" name="Date Placeholder 3"/>
          <p:cNvSpPr>
            <a:spLocks noGrp="1"/>
          </p:cNvSpPr>
          <p:nvPr>
            <p:ph type="dt" sz="half" idx="10"/>
          </p:nvPr>
        </p:nvSpPr>
        <p:spPr/>
        <p:txBody>
          <a:bodyPr/>
          <a:lstStyle>
            <a:lvl1pPr>
              <a:defRPr/>
            </a:lvl1pPr>
          </a:lstStyle>
          <a:p>
            <a:pPr>
              <a:defRPr/>
            </a:pPr>
            <a:fld id="{CE558BA6-CFFF-4F62-84FA-572583E3EC67}" type="datetime1">
              <a:rPr lang="ru-RU"/>
              <a:pPr>
                <a:defRPr/>
              </a:pPr>
              <a:t>28.03.2013</a:t>
            </a:fld>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1A2CB70A-D6A8-4430-A6C1-A9628A786E72}"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46D0924-D4AF-40AA-8B37-0A271720FC50}" type="datetime1">
              <a:rPr lang="ru-RU"/>
              <a:pPr>
                <a:defRPr/>
              </a:pPr>
              <a:t>28.03.2013</a:t>
            </a:fld>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B66250CC-7760-48EE-A4D8-95D816E3FD42}"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2"/>
            <a:ext cx="3008313" cy="1162049"/>
          </a:xfrm>
          <a:prstGeom prst="rect">
            <a:avLst/>
          </a:prstGeom>
        </p:spPr>
        <p:txBody>
          <a:bodyPr lIns="90714" tIns="45357" rIns="90714" bIns="45357" anchor="b"/>
          <a:lstStyle>
            <a:lvl1pPr algn="l">
              <a:defRPr sz="2000" b="1"/>
            </a:lvl1pPr>
          </a:lstStyle>
          <a:p>
            <a:r>
              <a:rPr lang="en-US" smtClean="0"/>
              <a:t>Click to edit Master title style</a:t>
            </a:r>
            <a:endParaRPr lang="ru-RU"/>
          </a:p>
        </p:txBody>
      </p:sp>
      <p:sp>
        <p:nvSpPr>
          <p:cNvPr id="3" name="Content Placeholder 2"/>
          <p:cNvSpPr>
            <a:spLocks noGrp="1"/>
          </p:cNvSpPr>
          <p:nvPr>
            <p:ph idx="1"/>
          </p:nvPr>
        </p:nvSpPr>
        <p:spPr>
          <a:xfrm>
            <a:off x="3575052" y="273052"/>
            <a:ext cx="5111749" cy="5853112"/>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Text Placeholder 3"/>
          <p:cNvSpPr>
            <a:spLocks noGrp="1"/>
          </p:cNvSpPr>
          <p:nvPr>
            <p:ph type="body" sz="half" idx="2"/>
          </p:nvPr>
        </p:nvSpPr>
        <p:spPr>
          <a:xfrm>
            <a:off x="457201" y="1435103"/>
            <a:ext cx="3008313" cy="4691063"/>
          </a:xfrm>
        </p:spPr>
        <p:txBody>
          <a:bodyPr/>
          <a:lstStyle>
            <a:lvl1pPr marL="0" indent="0">
              <a:buNone/>
              <a:defRPr sz="1400"/>
            </a:lvl1pPr>
            <a:lvl2pPr marL="453567" indent="0">
              <a:buNone/>
              <a:defRPr sz="1200"/>
            </a:lvl2pPr>
            <a:lvl3pPr marL="907136" indent="0">
              <a:buNone/>
              <a:defRPr sz="1100"/>
            </a:lvl3pPr>
            <a:lvl4pPr marL="1360703" indent="0">
              <a:buNone/>
              <a:defRPr sz="900"/>
            </a:lvl4pPr>
            <a:lvl5pPr marL="1814271" indent="0">
              <a:buNone/>
              <a:defRPr sz="900"/>
            </a:lvl5pPr>
            <a:lvl6pPr marL="2267839" indent="0">
              <a:buNone/>
              <a:defRPr sz="900"/>
            </a:lvl6pPr>
            <a:lvl7pPr marL="2721407" indent="0">
              <a:buNone/>
              <a:defRPr sz="900"/>
            </a:lvl7pPr>
            <a:lvl8pPr marL="3174976" indent="0">
              <a:buNone/>
              <a:defRPr sz="900"/>
            </a:lvl8pPr>
            <a:lvl9pPr marL="3628544"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9CF6A0A-0E57-43F3-9C76-F815A7654676}" type="datetime1">
              <a:rPr lang="ru-RU"/>
              <a:pPr>
                <a:defRPr/>
              </a:pPr>
              <a:t>28.03.2013</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F02DAED0-FED2-495C-8E2F-AB9670E10A56}"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7" y="4800601"/>
            <a:ext cx="5486400" cy="566739"/>
          </a:xfrm>
          <a:prstGeom prst="rect">
            <a:avLst/>
          </a:prstGeom>
        </p:spPr>
        <p:txBody>
          <a:bodyPr lIns="90714" tIns="45357" rIns="90714" bIns="45357" anchor="b"/>
          <a:lstStyle>
            <a:lvl1pPr algn="l">
              <a:defRPr sz="2000" b="1"/>
            </a:lvl1pPr>
          </a:lstStyle>
          <a:p>
            <a:r>
              <a:rPr lang="en-US" smtClean="0"/>
              <a:t>Click to edit Master title style</a:t>
            </a:r>
            <a:endParaRPr lang="ru-RU"/>
          </a:p>
        </p:txBody>
      </p:sp>
      <p:sp>
        <p:nvSpPr>
          <p:cNvPr id="3" name="Picture Placeholder 2"/>
          <p:cNvSpPr>
            <a:spLocks noGrp="1"/>
          </p:cNvSpPr>
          <p:nvPr>
            <p:ph type="pic" idx="1"/>
          </p:nvPr>
        </p:nvSpPr>
        <p:spPr>
          <a:xfrm>
            <a:off x="1792287" y="612775"/>
            <a:ext cx="5486400" cy="4114800"/>
          </a:xfrm>
        </p:spPr>
        <p:txBody>
          <a:bodyPr rtlCol="0">
            <a:normAutofit/>
          </a:bodyPr>
          <a:lstStyle>
            <a:lvl1pPr marL="0" indent="0">
              <a:buNone/>
              <a:defRPr sz="3200"/>
            </a:lvl1pPr>
            <a:lvl2pPr marL="453567" indent="0">
              <a:buNone/>
              <a:defRPr sz="2700"/>
            </a:lvl2pPr>
            <a:lvl3pPr marL="907136" indent="0">
              <a:buNone/>
              <a:defRPr sz="2300"/>
            </a:lvl3pPr>
            <a:lvl4pPr marL="1360703" indent="0">
              <a:buNone/>
              <a:defRPr sz="2000"/>
            </a:lvl4pPr>
            <a:lvl5pPr marL="1814271" indent="0">
              <a:buNone/>
              <a:defRPr sz="2000"/>
            </a:lvl5pPr>
            <a:lvl6pPr marL="2267839" indent="0">
              <a:buNone/>
              <a:defRPr sz="2000"/>
            </a:lvl6pPr>
            <a:lvl7pPr marL="2721407" indent="0">
              <a:buNone/>
              <a:defRPr sz="2000"/>
            </a:lvl7pPr>
            <a:lvl8pPr marL="3174976" indent="0">
              <a:buNone/>
              <a:defRPr sz="2000"/>
            </a:lvl8pPr>
            <a:lvl9pPr marL="3628544" indent="0">
              <a:buNone/>
              <a:defRPr sz="2000"/>
            </a:lvl9pPr>
          </a:lstStyle>
          <a:p>
            <a:pPr lvl="0"/>
            <a:endParaRPr lang="ru-RU" noProof="0"/>
          </a:p>
        </p:txBody>
      </p:sp>
      <p:sp>
        <p:nvSpPr>
          <p:cNvPr id="4" name="Text Placeholder 3"/>
          <p:cNvSpPr>
            <a:spLocks noGrp="1"/>
          </p:cNvSpPr>
          <p:nvPr>
            <p:ph type="body" sz="half" idx="2"/>
          </p:nvPr>
        </p:nvSpPr>
        <p:spPr>
          <a:xfrm>
            <a:off x="1792287" y="5367339"/>
            <a:ext cx="5486400" cy="804863"/>
          </a:xfrm>
        </p:spPr>
        <p:txBody>
          <a:bodyPr/>
          <a:lstStyle>
            <a:lvl1pPr marL="0" indent="0">
              <a:buNone/>
              <a:defRPr sz="1400"/>
            </a:lvl1pPr>
            <a:lvl2pPr marL="453567" indent="0">
              <a:buNone/>
              <a:defRPr sz="1200"/>
            </a:lvl2pPr>
            <a:lvl3pPr marL="907136" indent="0">
              <a:buNone/>
              <a:defRPr sz="1100"/>
            </a:lvl3pPr>
            <a:lvl4pPr marL="1360703" indent="0">
              <a:buNone/>
              <a:defRPr sz="900"/>
            </a:lvl4pPr>
            <a:lvl5pPr marL="1814271" indent="0">
              <a:buNone/>
              <a:defRPr sz="900"/>
            </a:lvl5pPr>
            <a:lvl6pPr marL="2267839" indent="0">
              <a:buNone/>
              <a:defRPr sz="900"/>
            </a:lvl6pPr>
            <a:lvl7pPr marL="2721407" indent="0">
              <a:buNone/>
              <a:defRPr sz="900"/>
            </a:lvl7pPr>
            <a:lvl8pPr marL="3174976" indent="0">
              <a:buNone/>
              <a:defRPr sz="900"/>
            </a:lvl8pPr>
            <a:lvl9pPr marL="3628544"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28ED29F-DB7A-4BE3-BB65-008211D68EFE}" type="datetime1">
              <a:rPr lang="ru-RU"/>
              <a:pPr>
                <a:defRPr/>
              </a:pPr>
              <a:t>28.03.2013</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418E52E7-5BD2-4D79-ABCD-C4E5B7E9E48C}"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8000">
              <a:schemeClr val="bg1"/>
            </a:gs>
            <a:gs pos="100000">
              <a:schemeClr val="accent1">
                <a:lumMod val="20000"/>
                <a:lumOff val="80000"/>
              </a:schemeClr>
            </a:gs>
            <a:gs pos="100000">
              <a:srgbClr val="156B13"/>
            </a:gs>
          </a:gsLst>
          <a:lin ang="6000000" scaled="0"/>
          <a:tileRect/>
        </a:gra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0714" tIns="45357" rIns="90714" bIns="4535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0714" tIns="45357" rIns="90714" bIns="45357" rtlCol="0" anchor="ctr"/>
          <a:lstStyle>
            <a:lvl1pPr algn="l" defTabSz="907136" fontAlgn="auto">
              <a:spcBef>
                <a:spcPts val="0"/>
              </a:spcBef>
              <a:spcAft>
                <a:spcPts val="0"/>
              </a:spcAft>
              <a:defRPr sz="1200" smtClean="0">
                <a:solidFill>
                  <a:schemeClr val="tx1">
                    <a:tint val="75000"/>
                  </a:schemeClr>
                </a:solidFill>
                <a:latin typeface="+mn-lt"/>
                <a:cs typeface="+mn-cs"/>
              </a:defRPr>
            </a:lvl1pPr>
          </a:lstStyle>
          <a:p>
            <a:pPr>
              <a:defRPr/>
            </a:pPr>
            <a:fld id="{44540A30-A144-4158-9459-2C9C61727682}" type="datetime1">
              <a:rPr lang="ru-RU"/>
              <a:pPr>
                <a:defRPr/>
              </a:pPr>
              <a:t>28.03.2013</a:t>
            </a:fld>
            <a:endParaRPr lang="ru-R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0714" tIns="45357" rIns="90714" bIns="45357" rtlCol="0" anchor="ctr"/>
          <a:lstStyle>
            <a:lvl1pPr algn="ctr" defTabSz="907136" fontAlgn="auto">
              <a:spcBef>
                <a:spcPts val="0"/>
              </a:spcBef>
              <a:spcAft>
                <a:spcPts val="0"/>
              </a:spcAft>
              <a:defRPr sz="1200">
                <a:solidFill>
                  <a:schemeClr val="tx1">
                    <a:tint val="75000"/>
                  </a:schemeClr>
                </a:solidFill>
                <a:latin typeface="+mn-lt"/>
                <a:cs typeface="+mn-cs"/>
              </a:defRPr>
            </a:lvl1pPr>
          </a:lstStyle>
          <a:p>
            <a:pPr>
              <a:defRPr/>
            </a:pPr>
            <a:endParaRPr lang="ru-R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0714" tIns="45357" rIns="90714" bIns="45357" rtlCol="0" anchor="ctr"/>
          <a:lstStyle>
            <a:lvl1pPr algn="r" defTabSz="907136" fontAlgn="auto">
              <a:spcBef>
                <a:spcPts val="0"/>
              </a:spcBef>
              <a:spcAft>
                <a:spcPts val="0"/>
              </a:spcAft>
              <a:defRPr sz="1200" smtClean="0">
                <a:solidFill>
                  <a:schemeClr val="tx1">
                    <a:tint val="75000"/>
                  </a:schemeClr>
                </a:solidFill>
                <a:latin typeface="+mn-lt"/>
                <a:cs typeface="+mn-cs"/>
              </a:defRPr>
            </a:lvl1pPr>
          </a:lstStyle>
          <a:p>
            <a:pPr>
              <a:defRPr/>
            </a:pPr>
            <a:fld id="{19D163B5-6507-45D6-904A-0C1F47460EA3}"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Lst>
  <p:hf hdr="0" ftr="0" dt="0"/>
  <p:txStyles>
    <p:titleStyle>
      <a:lvl1pPr algn="ctr" defTabSz="906463" rtl="0" fontAlgn="base">
        <a:spcBef>
          <a:spcPct val="0"/>
        </a:spcBef>
        <a:spcAft>
          <a:spcPct val="0"/>
        </a:spcAft>
        <a:defRPr sz="4500" kern="1200">
          <a:solidFill>
            <a:schemeClr val="tx1"/>
          </a:solidFill>
          <a:latin typeface="+mj-lt"/>
          <a:ea typeface="+mj-ea"/>
          <a:cs typeface="+mj-cs"/>
        </a:defRPr>
      </a:lvl1pPr>
      <a:lvl2pPr algn="ctr" defTabSz="906463" rtl="0" fontAlgn="base">
        <a:spcBef>
          <a:spcPct val="0"/>
        </a:spcBef>
        <a:spcAft>
          <a:spcPct val="0"/>
        </a:spcAft>
        <a:defRPr sz="4500">
          <a:solidFill>
            <a:schemeClr val="tx1"/>
          </a:solidFill>
          <a:latin typeface="Calibri" pitchFamily="34" charset="0"/>
        </a:defRPr>
      </a:lvl2pPr>
      <a:lvl3pPr algn="ctr" defTabSz="906463" rtl="0" fontAlgn="base">
        <a:spcBef>
          <a:spcPct val="0"/>
        </a:spcBef>
        <a:spcAft>
          <a:spcPct val="0"/>
        </a:spcAft>
        <a:defRPr sz="4500">
          <a:solidFill>
            <a:schemeClr val="tx1"/>
          </a:solidFill>
          <a:latin typeface="Calibri" pitchFamily="34" charset="0"/>
        </a:defRPr>
      </a:lvl3pPr>
      <a:lvl4pPr algn="ctr" defTabSz="906463" rtl="0" fontAlgn="base">
        <a:spcBef>
          <a:spcPct val="0"/>
        </a:spcBef>
        <a:spcAft>
          <a:spcPct val="0"/>
        </a:spcAft>
        <a:defRPr sz="4500">
          <a:solidFill>
            <a:schemeClr val="tx1"/>
          </a:solidFill>
          <a:latin typeface="Calibri" pitchFamily="34" charset="0"/>
        </a:defRPr>
      </a:lvl4pPr>
      <a:lvl5pPr algn="ctr" defTabSz="906463" rtl="0" fontAlgn="base">
        <a:spcBef>
          <a:spcPct val="0"/>
        </a:spcBef>
        <a:spcAft>
          <a:spcPct val="0"/>
        </a:spcAft>
        <a:defRPr sz="4500">
          <a:solidFill>
            <a:schemeClr val="tx1"/>
          </a:solidFill>
          <a:latin typeface="Calibri" pitchFamily="34" charset="0"/>
        </a:defRPr>
      </a:lvl5pPr>
      <a:lvl6pPr marL="457200" algn="ctr" defTabSz="906463" rtl="0" fontAlgn="base">
        <a:spcBef>
          <a:spcPct val="0"/>
        </a:spcBef>
        <a:spcAft>
          <a:spcPct val="0"/>
        </a:spcAft>
        <a:defRPr sz="4500">
          <a:solidFill>
            <a:schemeClr val="tx1"/>
          </a:solidFill>
          <a:latin typeface="Calibri" pitchFamily="34" charset="0"/>
        </a:defRPr>
      </a:lvl6pPr>
      <a:lvl7pPr marL="914400" algn="ctr" defTabSz="906463" rtl="0" fontAlgn="base">
        <a:spcBef>
          <a:spcPct val="0"/>
        </a:spcBef>
        <a:spcAft>
          <a:spcPct val="0"/>
        </a:spcAft>
        <a:defRPr sz="4500">
          <a:solidFill>
            <a:schemeClr val="tx1"/>
          </a:solidFill>
          <a:latin typeface="Calibri" pitchFamily="34" charset="0"/>
        </a:defRPr>
      </a:lvl7pPr>
      <a:lvl8pPr marL="1371600" algn="ctr" defTabSz="906463" rtl="0" fontAlgn="base">
        <a:spcBef>
          <a:spcPct val="0"/>
        </a:spcBef>
        <a:spcAft>
          <a:spcPct val="0"/>
        </a:spcAft>
        <a:defRPr sz="4500">
          <a:solidFill>
            <a:schemeClr val="tx1"/>
          </a:solidFill>
          <a:latin typeface="Calibri" pitchFamily="34" charset="0"/>
        </a:defRPr>
      </a:lvl8pPr>
      <a:lvl9pPr marL="1828800" algn="ctr" defTabSz="906463" rtl="0" fontAlgn="base">
        <a:spcBef>
          <a:spcPct val="0"/>
        </a:spcBef>
        <a:spcAft>
          <a:spcPct val="0"/>
        </a:spcAft>
        <a:defRPr sz="4500">
          <a:solidFill>
            <a:schemeClr val="tx1"/>
          </a:solidFill>
          <a:latin typeface="Calibri" pitchFamily="34" charset="0"/>
        </a:defRPr>
      </a:lvl9pPr>
    </p:titleStyle>
    <p:bodyStyle>
      <a:lvl1pPr marL="339725" indent="-339725" algn="l" defTabSz="906463" rtl="0" fontAlgn="base">
        <a:spcBef>
          <a:spcPct val="20000"/>
        </a:spcBef>
        <a:spcAft>
          <a:spcPct val="0"/>
        </a:spcAft>
        <a:buFont typeface="Arial" charset="0"/>
        <a:buChar char="•"/>
        <a:defRPr sz="3200" kern="1200">
          <a:solidFill>
            <a:schemeClr val="tx1"/>
          </a:solidFill>
          <a:latin typeface="+mn-lt"/>
          <a:ea typeface="+mn-ea"/>
          <a:cs typeface="+mn-cs"/>
        </a:defRPr>
      </a:lvl1pPr>
      <a:lvl2pPr marL="736600" indent="-282575" algn="l" defTabSz="906463" rtl="0" fontAlgn="base">
        <a:spcBef>
          <a:spcPct val="20000"/>
        </a:spcBef>
        <a:spcAft>
          <a:spcPct val="0"/>
        </a:spcAft>
        <a:buFont typeface="Arial" charset="0"/>
        <a:buChar char="–"/>
        <a:defRPr sz="2700" kern="1200">
          <a:solidFill>
            <a:schemeClr val="tx1"/>
          </a:solidFill>
          <a:latin typeface="+mn-lt"/>
          <a:ea typeface="+mn-ea"/>
          <a:cs typeface="+mn-cs"/>
        </a:defRPr>
      </a:lvl2pPr>
      <a:lvl3pPr marL="1133475" indent="-225425" algn="l" defTabSz="906463" rtl="0" fontAlgn="base">
        <a:spcBef>
          <a:spcPct val="20000"/>
        </a:spcBef>
        <a:spcAft>
          <a:spcPct val="0"/>
        </a:spcAft>
        <a:buFont typeface="Arial" charset="0"/>
        <a:buChar char="•"/>
        <a:defRPr sz="2300" kern="1200">
          <a:solidFill>
            <a:schemeClr val="tx1"/>
          </a:solidFill>
          <a:latin typeface="+mn-lt"/>
          <a:ea typeface="+mn-ea"/>
          <a:cs typeface="+mn-cs"/>
        </a:defRPr>
      </a:lvl3pPr>
      <a:lvl4pPr marL="1585913" indent="-225425" algn="l" defTabSz="906463" rtl="0" fontAlgn="base">
        <a:spcBef>
          <a:spcPct val="20000"/>
        </a:spcBef>
        <a:spcAft>
          <a:spcPct val="0"/>
        </a:spcAft>
        <a:buFont typeface="Arial" charset="0"/>
        <a:buChar char="–"/>
        <a:defRPr sz="2000" kern="1200">
          <a:solidFill>
            <a:schemeClr val="tx1"/>
          </a:solidFill>
          <a:latin typeface="+mn-lt"/>
          <a:ea typeface="+mn-ea"/>
          <a:cs typeface="+mn-cs"/>
        </a:defRPr>
      </a:lvl4pPr>
      <a:lvl5pPr marL="2039938" indent="-225425" algn="l" defTabSz="906463" rtl="0" fontAlgn="base">
        <a:spcBef>
          <a:spcPct val="20000"/>
        </a:spcBef>
        <a:spcAft>
          <a:spcPct val="0"/>
        </a:spcAft>
        <a:buFont typeface="Arial" charset="0"/>
        <a:buChar char="»"/>
        <a:defRPr sz="2000" kern="1200">
          <a:solidFill>
            <a:schemeClr val="tx1"/>
          </a:solidFill>
          <a:latin typeface="+mn-lt"/>
          <a:ea typeface="+mn-ea"/>
          <a:cs typeface="+mn-cs"/>
        </a:defRPr>
      </a:lvl5pPr>
      <a:lvl6pPr marL="2494624" indent="-226784" algn="l" defTabSz="90713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48191" indent="-226784" algn="l" defTabSz="90713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01760" indent="-226784" algn="l" defTabSz="90713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55327" indent="-226784" algn="l" defTabSz="90713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07136" rtl="0" eaLnBrk="1" latinLnBrk="0" hangingPunct="1">
        <a:defRPr sz="1900" kern="1200">
          <a:solidFill>
            <a:schemeClr val="tx1"/>
          </a:solidFill>
          <a:latin typeface="+mn-lt"/>
          <a:ea typeface="+mn-ea"/>
          <a:cs typeface="+mn-cs"/>
        </a:defRPr>
      </a:lvl1pPr>
      <a:lvl2pPr marL="453567" algn="l" defTabSz="907136" rtl="0" eaLnBrk="1" latinLnBrk="0" hangingPunct="1">
        <a:defRPr sz="1900" kern="1200">
          <a:solidFill>
            <a:schemeClr val="tx1"/>
          </a:solidFill>
          <a:latin typeface="+mn-lt"/>
          <a:ea typeface="+mn-ea"/>
          <a:cs typeface="+mn-cs"/>
        </a:defRPr>
      </a:lvl2pPr>
      <a:lvl3pPr marL="907136" algn="l" defTabSz="907136" rtl="0" eaLnBrk="1" latinLnBrk="0" hangingPunct="1">
        <a:defRPr sz="1900" kern="1200">
          <a:solidFill>
            <a:schemeClr val="tx1"/>
          </a:solidFill>
          <a:latin typeface="+mn-lt"/>
          <a:ea typeface="+mn-ea"/>
          <a:cs typeface="+mn-cs"/>
        </a:defRPr>
      </a:lvl3pPr>
      <a:lvl4pPr marL="1360703" algn="l" defTabSz="907136" rtl="0" eaLnBrk="1" latinLnBrk="0" hangingPunct="1">
        <a:defRPr sz="1900" kern="1200">
          <a:solidFill>
            <a:schemeClr val="tx1"/>
          </a:solidFill>
          <a:latin typeface="+mn-lt"/>
          <a:ea typeface="+mn-ea"/>
          <a:cs typeface="+mn-cs"/>
        </a:defRPr>
      </a:lvl4pPr>
      <a:lvl5pPr marL="1814271" algn="l" defTabSz="907136" rtl="0" eaLnBrk="1" latinLnBrk="0" hangingPunct="1">
        <a:defRPr sz="1900" kern="1200">
          <a:solidFill>
            <a:schemeClr val="tx1"/>
          </a:solidFill>
          <a:latin typeface="+mn-lt"/>
          <a:ea typeface="+mn-ea"/>
          <a:cs typeface="+mn-cs"/>
        </a:defRPr>
      </a:lvl5pPr>
      <a:lvl6pPr marL="2267839" algn="l" defTabSz="907136" rtl="0" eaLnBrk="1" latinLnBrk="0" hangingPunct="1">
        <a:defRPr sz="1900" kern="1200">
          <a:solidFill>
            <a:schemeClr val="tx1"/>
          </a:solidFill>
          <a:latin typeface="+mn-lt"/>
          <a:ea typeface="+mn-ea"/>
          <a:cs typeface="+mn-cs"/>
        </a:defRPr>
      </a:lvl6pPr>
      <a:lvl7pPr marL="2721407" algn="l" defTabSz="907136" rtl="0" eaLnBrk="1" latinLnBrk="0" hangingPunct="1">
        <a:defRPr sz="1900" kern="1200">
          <a:solidFill>
            <a:schemeClr val="tx1"/>
          </a:solidFill>
          <a:latin typeface="+mn-lt"/>
          <a:ea typeface="+mn-ea"/>
          <a:cs typeface="+mn-cs"/>
        </a:defRPr>
      </a:lvl7pPr>
      <a:lvl8pPr marL="3174976" algn="l" defTabSz="907136" rtl="0" eaLnBrk="1" latinLnBrk="0" hangingPunct="1">
        <a:defRPr sz="1900" kern="1200">
          <a:solidFill>
            <a:schemeClr val="tx1"/>
          </a:solidFill>
          <a:latin typeface="+mn-lt"/>
          <a:ea typeface="+mn-ea"/>
          <a:cs typeface="+mn-cs"/>
        </a:defRPr>
      </a:lvl8pPr>
      <a:lvl9pPr marL="3628544" algn="l" defTabSz="907136"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hemeOverride" Target="../theme/themeOverride1.xml"/><Relationship Id="rId5" Type="http://schemas.openxmlformats.org/officeDocument/2006/relationships/image" Target="../media/image1.pn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642938" y="1643063"/>
            <a:ext cx="7858125" cy="5000625"/>
          </a:xfrm>
          <a:prstGeom prst="rect">
            <a:avLst/>
          </a:prstGeom>
        </p:spPr>
        <p:txBody>
          <a:bodyPr lIns="90714" tIns="45357" rIns="90714" bIns="45357" anchor="ctr">
            <a:normAutofit/>
          </a:bodyPr>
          <a:lstStyle/>
          <a:p>
            <a:pPr algn="ctr">
              <a:lnSpc>
                <a:spcPct val="90000"/>
              </a:lnSpc>
            </a:pPr>
            <a:r>
              <a:rPr lang="en-US" sz="3600" b="1" dirty="0">
                <a:latin typeface="Calibri" pitchFamily="34" charset="0"/>
              </a:rPr>
              <a:t>Development of the production system and distribution of the natural rubber under the participation of  </a:t>
            </a:r>
            <a:endParaRPr lang="en-US" sz="3600" b="1" dirty="0" smtClean="0">
              <a:latin typeface="Calibri" pitchFamily="34" charset="0"/>
            </a:endParaRPr>
          </a:p>
          <a:p>
            <a:pPr algn="ctr">
              <a:lnSpc>
                <a:spcPct val="90000"/>
              </a:lnSpc>
            </a:pPr>
            <a:r>
              <a:rPr lang="en-US" sz="3600" b="1" dirty="0" smtClean="0">
                <a:latin typeface="Calibri" pitchFamily="34" charset="0"/>
              </a:rPr>
              <a:t>ROSTEC State </a:t>
            </a:r>
            <a:r>
              <a:rPr lang="en-US" sz="3600" b="1" dirty="0">
                <a:latin typeface="Calibri" pitchFamily="34" charset="0"/>
              </a:rPr>
              <a:t>Corporation</a:t>
            </a:r>
            <a:endParaRPr lang="ru-RU" sz="3600" b="1" dirty="0">
              <a:latin typeface="Calibri" pitchFamily="34" charset="0"/>
            </a:endParaRPr>
          </a:p>
          <a:p>
            <a:pPr algn="ctr">
              <a:lnSpc>
                <a:spcPct val="90000"/>
              </a:lnSpc>
            </a:pPr>
            <a:endParaRPr lang="ru-RU" sz="3600" b="1" dirty="0">
              <a:latin typeface="Calibri" pitchFamily="34" charset="0"/>
            </a:endParaRPr>
          </a:p>
          <a:p>
            <a:pPr algn="ctr">
              <a:lnSpc>
                <a:spcPct val="90000"/>
              </a:lnSpc>
            </a:pPr>
            <a:r>
              <a:rPr lang="en-US" dirty="0">
                <a:latin typeface="Calibri" pitchFamily="34" charset="0"/>
              </a:rPr>
              <a:t>MOSCOW 2013</a:t>
            </a:r>
            <a:endParaRPr lang="ru-RU" dirty="0">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Заголовок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z="3600" smtClean="0"/>
              <a:t>Technology of salt free coagulation</a:t>
            </a:r>
            <a:endParaRPr lang="ru-RU" sz="3600" smtClean="0"/>
          </a:p>
        </p:txBody>
      </p:sp>
      <p:sp>
        <p:nvSpPr>
          <p:cNvPr id="24578" name="Содержимое 2"/>
          <p:cNvSpPr>
            <a:spLocks noGrp="1"/>
          </p:cNvSpPr>
          <p:nvPr>
            <p:ph idx="1"/>
          </p:nvPr>
        </p:nvSpPr>
        <p:spPr>
          <a:xfrm>
            <a:off x="914400" y="1341438"/>
            <a:ext cx="8229600" cy="4525962"/>
          </a:xfrm>
        </p:spPr>
        <p:txBody>
          <a:bodyPr/>
          <a:lstStyle/>
          <a:p>
            <a:pPr>
              <a:buFont typeface="Arial" charset="0"/>
              <a:buNone/>
            </a:pPr>
            <a:endParaRPr lang="ru-RU" sz="1600" smtClean="0"/>
          </a:p>
          <a:p>
            <a:pPr>
              <a:buFont typeface="Arial" charset="0"/>
              <a:buNone/>
            </a:pPr>
            <a:r>
              <a:rPr lang="ru-RU" sz="1600" smtClean="0"/>
              <a:t>                                     </a:t>
            </a:r>
            <a:r>
              <a:rPr lang="en-US" sz="1600" smtClean="0"/>
              <a:t>Synthetic coagulant, antiaglomerator</a:t>
            </a:r>
            <a:endParaRPr lang="ru-RU" sz="1600" smtClean="0"/>
          </a:p>
          <a:p>
            <a:pPr>
              <a:buFont typeface="Arial" charset="0"/>
              <a:buNone/>
            </a:pPr>
            <a:endParaRPr lang="ru-RU" sz="1600" smtClean="0"/>
          </a:p>
          <a:p>
            <a:pPr>
              <a:buFont typeface="Arial" charset="0"/>
              <a:buNone/>
            </a:pPr>
            <a:endParaRPr lang="ru-RU" sz="1600" smtClean="0"/>
          </a:p>
          <a:p>
            <a:pPr>
              <a:buFont typeface="Arial" charset="0"/>
              <a:buNone/>
            </a:pPr>
            <a:endParaRPr lang="ru-RU" sz="1600" smtClean="0"/>
          </a:p>
          <a:p>
            <a:pPr>
              <a:buFont typeface="Arial" charset="0"/>
              <a:buNone/>
            </a:pPr>
            <a:endParaRPr lang="ru-RU" sz="1600" smtClean="0"/>
          </a:p>
          <a:p>
            <a:pPr>
              <a:buFont typeface="Arial" charset="0"/>
              <a:buNone/>
            </a:pPr>
            <a:endParaRPr lang="ru-RU" sz="1600" smtClean="0"/>
          </a:p>
          <a:p>
            <a:pPr>
              <a:buFont typeface="Arial" charset="0"/>
              <a:buNone/>
            </a:pPr>
            <a:endParaRPr lang="ru-RU" sz="1600" smtClean="0"/>
          </a:p>
          <a:p>
            <a:pPr>
              <a:buFont typeface="Arial" charset="0"/>
              <a:buNone/>
            </a:pPr>
            <a:endParaRPr lang="ru-RU" sz="1600" smtClean="0"/>
          </a:p>
          <a:p>
            <a:pPr>
              <a:buFont typeface="Arial" charset="0"/>
              <a:buNone/>
            </a:pPr>
            <a:endParaRPr lang="ru-RU" sz="1600" smtClean="0"/>
          </a:p>
          <a:p>
            <a:pPr>
              <a:buFont typeface="Arial" charset="0"/>
              <a:buNone/>
            </a:pPr>
            <a:endParaRPr lang="ru-RU" sz="1600" smtClean="0"/>
          </a:p>
          <a:p>
            <a:pPr>
              <a:buFont typeface="Arial" charset="0"/>
              <a:buNone/>
            </a:pPr>
            <a:endParaRPr lang="ru-RU" sz="1600" smtClean="0"/>
          </a:p>
          <a:p>
            <a:pPr>
              <a:buFont typeface="Arial" charset="0"/>
              <a:buNone/>
            </a:pPr>
            <a:r>
              <a:rPr lang="en-US" sz="1600" smtClean="0"/>
              <a:t>Waste water is slightly polluted with latex components </a:t>
            </a:r>
            <a:r>
              <a:rPr lang="ru-RU" sz="1600" smtClean="0"/>
              <a:t> </a:t>
            </a:r>
          </a:p>
        </p:txBody>
      </p:sp>
      <p:sp>
        <p:nvSpPr>
          <p:cNvPr id="4" name="Номер слайда 3"/>
          <p:cNvSpPr>
            <a:spLocks noGrp="1"/>
          </p:cNvSpPr>
          <p:nvPr>
            <p:ph type="sldNum" sz="quarter" idx="12"/>
          </p:nvPr>
        </p:nvSpPr>
        <p:spPr/>
        <p:txBody>
          <a:bodyPr/>
          <a:lstStyle/>
          <a:p>
            <a:pPr>
              <a:defRPr/>
            </a:pPr>
            <a:fld id="{AFF9AB75-6B2C-4792-9495-D1F9AA562C29}" type="slidenum">
              <a:rPr lang="ru-RU"/>
              <a:pPr>
                <a:defRPr/>
              </a:pPr>
              <a:t>10</a:t>
            </a:fld>
            <a:endParaRPr lang="ru-RU"/>
          </a:p>
        </p:txBody>
      </p:sp>
      <p:sp>
        <p:nvSpPr>
          <p:cNvPr id="5" name="Прямоугольник 4"/>
          <p:cNvSpPr/>
          <p:nvPr/>
        </p:nvSpPr>
        <p:spPr>
          <a:xfrm>
            <a:off x="3635375" y="2781300"/>
            <a:ext cx="1765300" cy="13684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solidFill>
                  <a:srgbClr val="FFFFFF"/>
                </a:solidFill>
                <a:cs typeface="Arial" charset="0"/>
              </a:rPr>
              <a:t>Coagulation</a:t>
            </a:r>
            <a:endParaRPr lang="ru-RU">
              <a:solidFill>
                <a:srgbClr val="FFFFFF"/>
              </a:solidFill>
              <a:cs typeface="Arial" charset="0"/>
            </a:endParaRPr>
          </a:p>
        </p:txBody>
      </p:sp>
      <p:sp>
        <p:nvSpPr>
          <p:cNvPr id="6" name="Стрелка вправо 5"/>
          <p:cNvSpPr/>
          <p:nvPr/>
        </p:nvSpPr>
        <p:spPr>
          <a:xfrm>
            <a:off x="1501775" y="3313113"/>
            <a:ext cx="2159000" cy="53975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solidFill>
                  <a:schemeClr val="tx1"/>
                </a:solidFill>
                <a:cs typeface="Arial" charset="0"/>
              </a:rPr>
              <a:t>Fresh latex</a:t>
            </a:r>
            <a:endParaRPr lang="ru-RU">
              <a:solidFill>
                <a:schemeClr val="tx1"/>
              </a:solidFill>
              <a:cs typeface="Arial" charset="0"/>
            </a:endParaRPr>
          </a:p>
        </p:txBody>
      </p:sp>
      <p:sp>
        <p:nvSpPr>
          <p:cNvPr id="7" name="Стрелка вниз 6"/>
          <p:cNvSpPr/>
          <p:nvPr/>
        </p:nvSpPr>
        <p:spPr>
          <a:xfrm>
            <a:off x="4237038" y="2054225"/>
            <a:ext cx="360362" cy="7191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8" name="Стрелка вниз 7"/>
          <p:cNvSpPr/>
          <p:nvPr/>
        </p:nvSpPr>
        <p:spPr>
          <a:xfrm>
            <a:off x="4418013" y="4141788"/>
            <a:ext cx="503237" cy="828675"/>
          </a:xfrm>
          <a:prstGeom prst="downArrow">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9" name="Стрелка вправо 8"/>
          <p:cNvSpPr/>
          <p:nvPr/>
        </p:nvSpPr>
        <p:spPr>
          <a:xfrm>
            <a:off x="5435600" y="3429000"/>
            <a:ext cx="2411413" cy="7207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1400">
                <a:solidFill>
                  <a:schemeClr val="tx1"/>
                </a:solidFill>
                <a:cs typeface="Arial" charset="0"/>
              </a:rPr>
              <a:t>Crumbling of the natural rubber for drying</a:t>
            </a:r>
            <a:endParaRPr lang="ru-RU" sz="1400">
              <a:solidFill>
                <a:schemeClr val="tx1"/>
              </a:solidFill>
              <a:cs typeface="Arial" charset="0"/>
            </a:endParaRPr>
          </a:p>
        </p:txBody>
      </p:sp>
      <p:sp>
        <p:nvSpPr>
          <p:cNvPr id="10" name="Прямоугольник 9"/>
          <p:cNvSpPr/>
          <p:nvPr/>
        </p:nvSpPr>
        <p:spPr>
          <a:xfrm>
            <a:off x="1116013" y="5589588"/>
            <a:ext cx="7308850" cy="865187"/>
          </a:xfrm>
          <a:prstGeom prst="rect">
            <a:avLst/>
          </a:prstGeom>
          <a:solidFill>
            <a:srgbClr val="009900"/>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solidFill>
                  <a:schemeClr val="bg1"/>
                </a:solidFill>
                <a:cs typeface="Arial" charset="0"/>
              </a:rPr>
              <a:t>Technology can reduce the cost for the natural resources exploitation and environmental payments of about 15-25% (without the consideration of the costs of treatment plant, the savings is up to 50%)</a:t>
            </a:r>
            <a:endParaRPr lang="ru-RU">
              <a:solidFill>
                <a:schemeClr val="bg1"/>
              </a:solidFill>
              <a:cs typeface="Arial" charset="0"/>
            </a:endParaRPr>
          </a:p>
        </p:txBody>
      </p:sp>
      <p:sp>
        <p:nvSpPr>
          <p:cNvPr id="11" name="Овал 10"/>
          <p:cNvSpPr/>
          <p:nvPr/>
        </p:nvSpPr>
        <p:spPr>
          <a:xfrm>
            <a:off x="258763" y="274638"/>
            <a:ext cx="396875" cy="4270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r>
              <a:rPr lang="ru-RU" dirty="0"/>
              <a:t>1</a:t>
            </a:r>
          </a:p>
        </p:txBody>
      </p:sp>
      <p:pic>
        <p:nvPicPr>
          <p:cNvPr id="13" name="Picture 2" descr="C:\Users\Invent\Desktop\Rostec.png"/>
          <p:cNvPicPr>
            <a:picLocks noChangeAspect="1" noChangeArrowheads="1"/>
          </p:cNvPicPr>
          <p:nvPr/>
        </p:nvPicPr>
        <p:blipFill>
          <a:blip r:embed="rId2" cstate="print"/>
          <a:srcRect/>
          <a:stretch>
            <a:fillRect/>
          </a:stretch>
        </p:blipFill>
        <p:spPr bwMode="auto">
          <a:xfrm>
            <a:off x="0" y="5874105"/>
            <a:ext cx="792087" cy="795255"/>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7"/>
          <p:cNvSpPr>
            <a:spLocks noGrp="1"/>
          </p:cNvSpPr>
          <p:nvPr>
            <p:ph type="title"/>
          </p:nvPr>
        </p:nvSpPr>
        <p:spPr>
          <a:xfrm>
            <a:off x="323850" y="260350"/>
            <a:ext cx="8229600" cy="1143000"/>
          </a:xfrm>
        </p:spPr>
        <p:txBody>
          <a:bodyPr vert="horz" wrap="square" lIns="91440" tIns="45720" rIns="91440" bIns="45720" numCol="1" anchor="t" anchorCtr="0" compatLnSpc="1">
            <a:prstTxWarp prst="textNoShape">
              <a:avLst/>
            </a:prstTxWarp>
            <a:normAutofit fontScale="90000"/>
          </a:bodyPr>
          <a:lstStyle/>
          <a:p>
            <a:r>
              <a:rPr lang="en-US" sz="4100" smtClean="0">
                <a:latin typeface="Arial" charset="0"/>
                <a:cs typeface="Arial" charset="0"/>
              </a:rPr>
              <a:t>Synthetic antioxodants</a:t>
            </a:r>
            <a:r>
              <a:rPr lang="ru-RU" sz="4100" smtClean="0">
                <a:latin typeface="Arial" charset="0"/>
                <a:cs typeface="Arial" charset="0"/>
              </a:rPr>
              <a:t/>
            </a:r>
            <a:br>
              <a:rPr lang="ru-RU" sz="4100" smtClean="0">
                <a:latin typeface="Arial" charset="0"/>
                <a:cs typeface="Arial" charset="0"/>
              </a:rPr>
            </a:br>
            <a:endParaRPr lang="ru-RU" sz="4100" smtClean="0"/>
          </a:p>
        </p:txBody>
      </p:sp>
      <p:sp>
        <p:nvSpPr>
          <p:cNvPr id="25603" name="Содержимое 9"/>
          <p:cNvSpPr>
            <a:spLocks noGrp="1"/>
          </p:cNvSpPr>
          <p:nvPr>
            <p:ph idx="1"/>
          </p:nvPr>
        </p:nvSpPr>
        <p:spPr>
          <a:xfrm>
            <a:off x="914400" y="1160463"/>
            <a:ext cx="7437438" cy="5040312"/>
          </a:xfrm>
        </p:spPr>
        <p:txBody>
          <a:bodyPr/>
          <a:lstStyle/>
          <a:p>
            <a:r>
              <a:rPr lang="en-US" sz="2000" smtClean="0"/>
              <a:t>Natural rubber is rapidly destroyed during the process of storage, with the interaction with the oxygen, ozone, light.</a:t>
            </a:r>
            <a:endParaRPr lang="ru-RU" sz="2000" smtClean="0"/>
          </a:p>
          <a:p>
            <a:r>
              <a:rPr lang="en-US" sz="2000" smtClean="0"/>
              <a:t>Traditional light  colour brands are preserved with the sodium hydrosulfite, and the dark colour brands are fumed (smoked)</a:t>
            </a:r>
            <a:endParaRPr lang="ru-RU" sz="2000" smtClean="0"/>
          </a:p>
          <a:p>
            <a:r>
              <a:rPr lang="en-US" sz="2000" smtClean="0"/>
              <a:t>Fumed (smoked) natural rubber is capable of long-term storage</a:t>
            </a:r>
            <a:r>
              <a:rPr lang="ru-RU" sz="2000" smtClean="0"/>
              <a:t> . </a:t>
            </a:r>
            <a:r>
              <a:rPr lang="en-US" sz="2000" smtClean="0"/>
              <a:t>Meantime its production has been currently reduced. The finished products requires the additional stabilization</a:t>
            </a:r>
            <a:endParaRPr lang="ru-RU" sz="2000" smtClean="0"/>
          </a:p>
          <a:p>
            <a:r>
              <a:rPr lang="en-US" sz="2000" smtClean="0">
                <a:solidFill>
                  <a:srgbClr val="009900"/>
                </a:solidFill>
              </a:rPr>
              <a:t>We suggest to use the synthetic antioxidants to stabilize natural rubber : amine (the most effective) for the dark colour  (tyre)brands,  more expensive phenolic/sulfidnyn ones for the light (more expensive)  colour brands. It will increase the shelf life and stability of the rubber during the processing.</a:t>
            </a:r>
            <a:endParaRPr lang="ru-RU" sz="2000" smtClean="0">
              <a:solidFill>
                <a:srgbClr val="009900"/>
              </a:solidFill>
            </a:endParaRPr>
          </a:p>
          <a:p>
            <a:endParaRPr lang="ru-RU" sz="2000" smtClean="0"/>
          </a:p>
        </p:txBody>
      </p:sp>
      <p:sp>
        <p:nvSpPr>
          <p:cNvPr id="5" name="Номер слайда 4"/>
          <p:cNvSpPr>
            <a:spLocks noGrp="1"/>
          </p:cNvSpPr>
          <p:nvPr>
            <p:ph type="sldNum" sz="quarter" idx="12"/>
          </p:nvPr>
        </p:nvSpPr>
        <p:spPr/>
        <p:txBody>
          <a:bodyPr/>
          <a:lstStyle/>
          <a:p>
            <a:pPr>
              <a:defRPr/>
            </a:pPr>
            <a:fld id="{11B8FC0B-53A0-4C83-84D8-DE2ED3A066B5}" type="slidenum">
              <a:rPr lang="ru-RU"/>
              <a:pPr>
                <a:defRPr/>
              </a:pPr>
              <a:t>11</a:t>
            </a:fld>
            <a:endParaRPr lang="ru-RU"/>
          </a:p>
        </p:txBody>
      </p:sp>
      <p:sp>
        <p:nvSpPr>
          <p:cNvPr id="7" name="Овал 6"/>
          <p:cNvSpPr/>
          <p:nvPr/>
        </p:nvSpPr>
        <p:spPr>
          <a:xfrm>
            <a:off x="258763" y="274638"/>
            <a:ext cx="396875" cy="4270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r>
              <a:rPr lang="ru-RU" dirty="0"/>
              <a:t>2</a:t>
            </a:r>
          </a:p>
        </p:txBody>
      </p:sp>
      <p:sp>
        <p:nvSpPr>
          <p:cNvPr id="9" name="Прямоугольник 8"/>
          <p:cNvSpPr/>
          <p:nvPr/>
        </p:nvSpPr>
        <p:spPr>
          <a:xfrm>
            <a:off x="1223963" y="5373688"/>
            <a:ext cx="7127875" cy="863600"/>
          </a:xfrm>
          <a:prstGeom prst="rect">
            <a:avLst/>
          </a:prstGeom>
          <a:solidFill>
            <a:srgbClr val="009900"/>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solidFill>
                  <a:srgbClr val="FFFFFF"/>
                </a:solidFill>
                <a:cs typeface="Arial" charset="0"/>
              </a:rPr>
              <a:t>Improvement of the consumer properties may lead to increase of production of high-grade products. The increase of profit for 30-40% will be reached due to the difference in the price.</a:t>
            </a:r>
            <a:endParaRPr lang="ru-RU">
              <a:solidFill>
                <a:srgbClr val="FFFFFF"/>
              </a:solidFill>
              <a:cs typeface="Arial" charset="0"/>
            </a:endParaRPr>
          </a:p>
        </p:txBody>
      </p:sp>
      <p:pic>
        <p:nvPicPr>
          <p:cNvPr id="10" name="Picture 2" descr="C:\Users\Invent\Desktop\Rostec.png"/>
          <p:cNvPicPr>
            <a:picLocks noChangeAspect="1" noChangeArrowheads="1"/>
          </p:cNvPicPr>
          <p:nvPr/>
        </p:nvPicPr>
        <p:blipFill>
          <a:blip r:embed="rId2" cstate="print"/>
          <a:srcRect/>
          <a:stretch>
            <a:fillRect/>
          </a:stretch>
        </p:blipFill>
        <p:spPr bwMode="auto">
          <a:xfrm>
            <a:off x="0" y="5805264"/>
            <a:ext cx="792087" cy="795255"/>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Заголовок 1"/>
          <p:cNvSpPr>
            <a:spLocks noGrp="1"/>
          </p:cNvSpPr>
          <p:nvPr>
            <p:ph type="title"/>
          </p:nvPr>
        </p:nvSpPr>
        <p:spPr bwMode="auto">
          <a:xfrm>
            <a:off x="457200" y="274638"/>
            <a:ext cx="8229600" cy="777875"/>
          </a:xfrm>
          <a:noFill/>
          <a:ln>
            <a:miter lim="800000"/>
            <a:headEnd/>
            <a:tailEnd/>
          </a:ln>
        </p:spPr>
        <p:txBody>
          <a:bodyPr vert="horz" wrap="square" lIns="91440" tIns="45720" rIns="91440" bIns="45720" numCol="1" anchor="t" anchorCtr="0" compatLnSpc="1">
            <a:prstTxWarp prst="textNoShape">
              <a:avLst/>
            </a:prstTxWarp>
          </a:bodyPr>
          <a:lstStyle/>
          <a:p>
            <a:r>
              <a:rPr lang="en-US" sz="3200" smtClean="0">
                <a:solidFill>
                  <a:srgbClr val="000000"/>
                </a:solidFill>
              </a:rPr>
              <a:t>Natural rubber with the required and constant viscosity</a:t>
            </a:r>
            <a:endParaRPr lang="ru-RU" sz="3200" smtClean="0"/>
          </a:p>
        </p:txBody>
      </p:sp>
      <p:sp>
        <p:nvSpPr>
          <p:cNvPr id="26626" name="Содержимое 2"/>
          <p:cNvSpPr>
            <a:spLocks noGrp="1"/>
          </p:cNvSpPr>
          <p:nvPr>
            <p:ph idx="1"/>
          </p:nvPr>
        </p:nvSpPr>
        <p:spPr>
          <a:xfrm>
            <a:off x="539750" y="1412875"/>
            <a:ext cx="8229600" cy="3240088"/>
          </a:xfrm>
        </p:spPr>
        <p:txBody>
          <a:bodyPr/>
          <a:lstStyle/>
          <a:p>
            <a:pPr>
              <a:buFont typeface="Arial" charset="0"/>
              <a:buNone/>
            </a:pPr>
            <a:r>
              <a:rPr lang="en-US" sz="2000" smtClean="0">
                <a:solidFill>
                  <a:srgbClr val="009900"/>
                </a:solidFill>
              </a:rPr>
              <a:t>Due to mechanical processing during extraction of natural rubber, its viscosity drops, meantime during the storage process the viscosity goes up, which is not desirable for the properties of the natural rubber.</a:t>
            </a:r>
            <a:endParaRPr lang="ru-RU" sz="2000" smtClean="0">
              <a:solidFill>
                <a:srgbClr val="009900"/>
              </a:solidFill>
            </a:endParaRPr>
          </a:p>
          <a:p>
            <a:pPr>
              <a:buFont typeface="Arial" charset="0"/>
              <a:buNone/>
            </a:pPr>
            <a:r>
              <a:rPr lang="en-US" sz="2000" smtClean="0"/>
              <a:t>The new methods for reducing of viscosity are required (soft reducing) without the compromising the quality and stability of viscosity during the time period.</a:t>
            </a:r>
          </a:p>
          <a:p>
            <a:pPr>
              <a:buFont typeface="Arial" charset="0"/>
              <a:buNone/>
            </a:pPr>
            <a:endParaRPr lang="en-US" sz="2000" smtClean="0"/>
          </a:p>
          <a:p>
            <a:pPr>
              <a:buFont typeface="Arial" charset="0"/>
              <a:buNone/>
            </a:pPr>
            <a:r>
              <a:rPr lang="en-US" sz="2000" smtClean="0"/>
              <a:t>There is the possibility to develop a new technology for controlled reduction of molecular weight of natural rubber in latex for the receiving of the natural rubber with the required level of viscosity, as far as stabilization of the viscosity by the method of the other chemical components usage.</a:t>
            </a:r>
          </a:p>
          <a:p>
            <a:pPr>
              <a:buFont typeface="Arial" charset="0"/>
              <a:buNone/>
            </a:pPr>
            <a:endParaRPr lang="en-US" sz="2000" smtClean="0"/>
          </a:p>
          <a:p>
            <a:pPr>
              <a:buFont typeface="Arial" charset="0"/>
              <a:buNone/>
            </a:pPr>
            <a:r>
              <a:rPr lang="en-US" sz="2000" smtClean="0"/>
              <a:t>Improvement of the consumer properties may lead to increasing of product range and demand for final products</a:t>
            </a:r>
            <a:endParaRPr lang="ru-RU" sz="2000" smtClean="0"/>
          </a:p>
          <a:p>
            <a:pPr>
              <a:buFont typeface="Arial" charset="0"/>
              <a:buNone/>
            </a:pPr>
            <a:r>
              <a:rPr lang="ru-RU" sz="2000" smtClean="0"/>
              <a:t> </a:t>
            </a:r>
          </a:p>
          <a:p>
            <a:pPr>
              <a:buFont typeface="Arial" charset="0"/>
              <a:buNone/>
            </a:pPr>
            <a:endParaRPr lang="ru-RU" sz="2000" smtClean="0"/>
          </a:p>
          <a:p>
            <a:pPr>
              <a:buFont typeface="Arial" charset="0"/>
              <a:buNone/>
            </a:pPr>
            <a:endParaRPr lang="ru-RU" sz="2000" smtClean="0"/>
          </a:p>
        </p:txBody>
      </p:sp>
      <p:sp>
        <p:nvSpPr>
          <p:cNvPr id="4" name="Номер слайда 3"/>
          <p:cNvSpPr>
            <a:spLocks noGrp="1"/>
          </p:cNvSpPr>
          <p:nvPr>
            <p:ph type="sldNum" sz="quarter" idx="12"/>
          </p:nvPr>
        </p:nvSpPr>
        <p:spPr/>
        <p:txBody>
          <a:bodyPr/>
          <a:lstStyle/>
          <a:p>
            <a:pPr>
              <a:defRPr/>
            </a:pPr>
            <a:fld id="{A840C1CD-DD8D-43DB-B35E-F6AABA4DB99E}" type="slidenum">
              <a:rPr lang="ru-RU"/>
              <a:pPr>
                <a:defRPr/>
              </a:pPr>
              <a:t>12</a:t>
            </a:fld>
            <a:endParaRPr lang="ru-RU"/>
          </a:p>
        </p:txBody>
      </p:sp>
      <p:sp>
        <p:nvSpPr>
          <p:cNvPr id="11" name="Овал 10"/>
          <p:cNvSpPr/>
          <p:nvPr/>
        </p:nvSpPr>
        <p:spPr>
          <a:xfrm>
            <a:off x="258763" y="274638"/>
            <a:ext cx="396875" cy="4270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r>
              <a:rPr lang="ru-RU" dirty="0"/>
              <a:t>3</a:t>
            </a:r>
          </a:p>
        </p:txBody>
      </p:sp>
      <p:pic>
        <p:nvPicPr>
          <p:cNvPr id="7" name="Picture 2" descr="C:\Users\Invent\Desktop\Rostec.png"/>
          <p:cNvPicPr>
            <a:picLocks noChangeAspect="1" noChangeArrowheads="1"/>
          </p:cNvPicPr>
          <p:nvPr/>
        </p:nvPicPr>
        <p:blipFill>
          <a:blip r:embed="rId2" cstate="print"/>
          <a:srcRect/>
          <a:stretch>
            <a:fillRect/>
          </a:stretch>
        </p:blipFill>
        <p:spPr bwMode="auto">
          <a:xfrm>
            <a:off x="0" y="5805264"/>
            <a:ext cx="792087" cy="795255"/>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Заголовок 1"/>
          <p:cNvSpPr>
            <a:spLocks noGrp="1"/>
          </p:cNvSpPr>
          <p:nvPr>
            <p:ph type="title"/>
          </p:nvPr>
        </p:nvSpPr>
        <p:spPr bwMode="auto">
          <a:xfrm>
            <a:off x="5268913" y="836712"/>
            <a:ext cx="3790950" cy="571500"/>
          </a:xfrm>
          <a:noFill/>
          <a:ln>
            <a:miter lim="800000"/>
            <a:headEnd/>
            <a:tailEnd/>
          </a:ln>
        </p:spPr>
        <p:txBody>
          <a:bodyPr vert="horz" wrap="square" lIns="91440" tIns="45720" rIns="91440" bIns="45720" numCol="1" anchor="t" anchorCtr="0" compatLnSpc="1">
            <a:prstTxWarp prst="textNoShape">
              <a:avLst/>
            </a:prstTxWarp>
          </a:bodyPr>
          <a:lstStyle/>
          <a:p>
            <a:r>
              <a:rPr lang="en-US" sz="2000" dirty="0" smtClean="0">
                <a:solidFill>
                  <a:srgbClr val="FF0000"/>
                </a:solidFill>
              </a:rPr>
              <a:t>Current technology</a:t>
            </a:r>
            <a:endParaRPr lang="ru-RU" sz="2000" dirty="0" smtClean="0">
              <a:solidFill>
                <a:srgbClr val="FF0000"/>
              </a:solidFill>
            </a:endParaRPr>
          </a:p>
        </p:txBody>
      </p:sp>
      <p:sp>
        <p:nvSpPr>
          <p:cNvPr id="3" name="Содержимое 2"/>
          <p:cNvSpPr>
            <a:spLocks noGrp="1"/>
          </p:cNvSpPr>
          <p:nvPr>
            <p:ph idx="1"/>
          </p:nvPr>
        </p:nvSpPr>
        <p:spPr>
          <a:xfrm>
            <a:off x="250825" y="3608388"/>
            <a:ext cx="2700338" cy="1370012"/>
          </a:xfrm>
        </p:spPr>
        <p:txBody>
          <a:bodyPr>
            <a:normAutofit/>
          </a:bodyPr>
          <a:lstStyle/>
          <a:p>
            <a:pPr>
              <a:lnSpc>
                <a:spcPct val="80000"/>
              </a:lnSpc>
              <a:buFont typeface="Arial" charset="0"/>
              <a:buNone/>
            </a:pPr>
            <a:endParaRPr lang="ru-RU" sz="1200" smtClean="0"/>
          </a:p>
          <a:p>
            <a:pPr>
              <a:lnSpc>
                <a:spcPct val="80000"/>
              </a:lnSpc>
              <a:buFont typeface="Arial" charset="0"/>
              <a:buNone/>
            </a:pPr>
            <a:r>
              <a:rPr lang="en-US" sz="1600" smtClean="0"/>
              <a:t>Wet crumbs </a:t>
            </a:r>
            <a:endParaRPr lang="ru-RU" sz="1600" smtClean="0"/>
          </a:p>
          <a:p>
            <a:pPr>
              <a:lnSpc>
                <a:spcPct val="80000"/>
              </a:lnSpc>
              <a:buFont typeface="Arial" charset="0"/>
              <a:buNone/>
            </a:pPr>
            <a:r>
              <a:rPr lang="ru-RU" sz="1600" smtClean="0"/>
              <a:t>(</a:t>
            </a:r>
            <a:r>
              <a:rPr lang="en-US" sz="1600" smtClean="0"/>
              <a:t>received as the result of free-salt coagulation with the estimation of previously added antioxidants)</a:t>
            </a:r>
            <a:endParaRPr lang="ru-RU" sz="1600" smtClean="0"/>
          </a:p>
          <a:p>
            <a:pPr>
              <a:lnSpc>
                <a:spcPct val="80000"/>
              </a:lnSpc>
              <a:buFont typeface="Arial" charset="0"/>
              <a:buNone/>
            </a:pPr>
            <a:endParaRPr lang="ru-RU" sz="1200" smtClean="0"/>
          </a:p>
          <a:p>
            <a:pPr>
              <a:lnSpc>
                <a:spcPct val="80000"/>
              </a:lnSpc>
              <a:buFont typeface="Arial" charset="0"/>
              <a:buNone/>
            </a:pPr>
            <a:endParaRPr lang="ru-RU" sz="1200" smtClean="0"/>
          </a:p>
          <a:p>
            <a:pPr>
              <a:lnSpc>
                <a:spcPct val="80000"/>
              </a:lnSpc>
              <a:buFont typeface="Arial" charset="0"/>
              <a:buNone/>
            </a:pPr>
            <a:endParaRPr lang="ru-RU" sz="1200" smtClean="0"/>
          </a:p>
          <a:p>
            <a:pPr>
              <a:lnSpc>
                <a:spcPct val="80000"/>
              </a:lnSpc>
              <a:buFont typeface="Arial" charset="0"/>
              <a:buNone/>
            </a:pPr>
            <a:endParaRPr lang="ru-RU" sz="1200" smtClean="0"/>
          </a:p>
          <a:p>
            <a:pPr>
              <a:lnSpc>
                <a:spcPct val="80000"/>
              </a:lnSpc>
              <a:buFont typeface="Arial" charset="0"/>
              <a:buNone/>
            </a:pPr>
            <a:endParaRPr lang="ru-RU" sz="1200" smtClean="0"/>
          </a:p>
          <a:p>
            <a:pPr>
              <a:lnSpc>
                <a:spcPct val="80000"/>
              </a:lnSpc>
              <a:buFont typeface="Arial" charset="0"/>
              <a:buNone/>
            </a:pPr>
            <a:endParaRPr lang="ru-RU" sz="1200" smtClean="0"/>
          </a:p>
        </p:txBody>
      </p:sp>
      <p:sp>
        <p:nvSpPr>
          <p:cNvPr id="4" name="Номер слайда 3"/>
          <p:cNvSpPr>
            <a:spLocks noGrp="1"/>
          </p:cNvSpPr>
          <p:nvPr>
            <p:ph type="sldNum" sz="quarter" idx="12"/>
          </p:nvPr>
        </p:nvSpPr>
        <p:spPr/>
        <p:txBody>
          <a:bodyPr/>
          <a:lstStyle/>
          <a:p>
            <a:pPr>
              <a:defRPr/>
            </a:pPr>
            <a:fld id="{8FAC8D99-CB67-45DB-AB57-0D6C3D406D76}" type="slidenum">
              <a:rPr lang="ru-RU"/>
              <a:pPr>
                <a:defRPr/>
              </a:pPr>
              <a:t>13</a:t>
            </a:fld>
            <a:endParaRPr lang="ru-RU"/>
          </a:p>
        </p:txBody>
      </p:sp>
      <p:sp>
        <p:nvSpPr>
          <p:cNvPr id="5" name="Прямоугольник 4"/>
          <p:cNvSpPr/>
          <p:nvPr/>
        </p:nvSpPr>
        <p:spPr>
          <a:xfrm>
            <a:off x="1150938" y="5842000"/>
            <a:ext cx="1368425" cy="358775"/>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1400" b="1">
                <a:solidFill>
                  <a:srgbClr val="FFFFFF"/>
                </a:solidFill>
                <a:cs typeface="Arial" charset="0"/>
              </a:rPr>
              <a:t>Extracting machine</a:t>
            </a:r>
            <a:endParaRPr lang="ru-RU" sz="1400" b="1">
              <a:solidFill>
                <a:srgbClr val="FFFFFF"/>
              </a:solidFill>
              <a:cs typeface="Arial" charset="0"/>
            </a:endParaRPr>
          </a:p>
        </p:txBody>
      </p:sp>
      <p:sp>
        <p:nvSpPr>
          <p:cNvPr id="6" name="Прямоугольник 5"/>
          <p:cNvSpPr/>
          <p:nvPr/>
        </p:nvSpPr>
        <p:spPr>
          <a:xfrm>
            <a:off x="755650" y="5373688"/>
            <a:ext cx="395288" cy="827087"/>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7" name="Прямоугольник 6"/>
          <p:cNvSpPr/>
          <p:nvPr/>
        </p:nvSpPr>
        <p:spPr>
          <a:xfrm>
            <a:off x="3635375" y="5876925"/>
            <a:ext cx="1366838" cy="358775"/>
          </a:xfrm>
          <a:prstGeom prst="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1400" b="1">
                <a:solidFill>
                  <a:srgbClr val="FFFFFF"/>
                </a:solidFill>
                <a:cs typeface="Arial" charset="0"/>
              </a:rPr>
              <a:t>Drying machine</a:t>
            </a:r>
            <a:endParaRPr lang="ru-RU" sz="1400" b="1">
              <a:solidFill>
                <a:srgbClr val="FFFFFF"/>
              </a:solidFill>
              <a:cs typeface="Arial" charset="0"/>
            </a:endParaRPr>
          </a:p>
        </p:txBody>
      </p:sp>
      <p:sp>
        <p:nvSpPr>
          <p:cNvPr id="8" name="Прямоугольник 7"/>
          <p:cNvSpPr/>
          <p:nvPr/>
        </p:nvSpPr>
        <p:spPr>
          <a:xfrm>
            <a:off x="3203575" y="5427663"/>
            <a:ext cx="396875" cy="827087"/>
          </a:xfrm>
          <a:prstGeom prst="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9" name="Стрелка углом 8"/>
          <p:cNvSpPr/>
          <p:nvPr/>
        </p:nvSpPr>
        <p:spPr>
          <a:xfrm rot="5400000">
            <a:off x="782637" y="4951413"/>
            <a:ext cx="341313" cy="395288"/>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solidFill>
                <a:schemeClr val="tx1"/>
              </a:solidFill>
            </a:endParaRPr>
          </a:p>
        </p:txBody>
      </p:sp>
      <p:sp>
        <p:nvSpPr>
          <p:cNvPr id="11" name="Прямоугольник 10"/>
          <p:cNvSpPr/>
          <p:nvPr/>
        </p:nvSpPr>
        <p:spPr>
          <a:xfrm>
            <a:off x="5616575" y="5589588"/>
            <a:ext cx="1368425" cy="8270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1400">
                <a:solidFill>
                  <a:srgbClr val="FFFFFF"/>
                </a:solidFill>
                <a:cs typeface="Arial" charset="0"/>
              </a:rPr>
              <a:t>Press formation in briquette or sheets </a:t>
            </a:r>
            <a:endParaRPr lang="ru-RU" sz="1400">
              <a:solidFill>
                <a:srgbClr val="FFFFFF"/>
              </a:solidFill>
              <a:cs typeface="Arial" charset="0"/>
            </a:endParaRPr>
          </a:p>
        </p:txBody>
      </p:sp>
      <p:sp>
        <p:nvSpPr>
          <p:cNvPr id="12" name="Стрелка вправо 11"/>
          <p:cNvSpPr/>
          <p:nvPr/>
        </p:nvSpPr>
        <p:spPr>
          <a:xfrm>
            <a:off x="7164388" y="5895975"/>
            <a:ext cx="1522412" cy="52070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1600">
                <a:solidFill>
                  <a:schemeClr val="tx1"/>
                </a:solidFill>
                <a:cs typeface="Arial" charset="0"/>
              </a:rPr>
              <a:t>Storage</a:t>
            </a:r>
            <a:endParaRPr lang="ru-RU" sz="1600">
              <a:solidFill>
                <a:schemeClr val="tx1"/>
              </a:solidFill>
              <a:cs typeface="Arial" charset="0"/>
            </a:endParaRPr>
          </a:p>
        </p:txBody>
      </p:sp>
      <p:sp>
        <p:nvSpPr>
          <p:cNvPr id="13" name="Стрелка вправо 12"/>
          <p:cNvSpPr/>
          <p:nvPr/>
        </p:nvSpPr>
        <p:spPr>
          <a:xfrm>
            <a:off x="4967288" y="6021388"/>
            <a:ext cx="649287" cy="1793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14" name="Развернутая стрелка 13"/>
          <p:cNvSpPr/>
          <p:nvPr/>
        </p:nvSpPr>
        <p:spPr>
          <a:xfrm>
            <a:off x="2303463" y="4905375"/>
            <a:ext cx="1296987" cy="885825"/>
          </a:xfrm>
          <a:prstGeom prst="uturnArrow">
            <a:avLst>
              <a:gd name="adj1" fmla="val 16860"/>
              <a:gd name="adj2" fmla="val 17117"/>
              <a:gd name="adj3" fmla="val 20700"/>
              <a:gd name="adj4" fmla="val 43750"/>
              <a:gd name="adj5" fmla="val 535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solidFill>
                <a:schemeClr val="tx1"/>
              </a:solidFill>
            </a:endParaRPr>
          </a:p>
        </p:txBody>
      </p:sp>
      <p:sp>
        <p:nvSpPr>
          <p:cNvPr id="17" name="Выноска 1 (граница и черта) 16"/>
          <p:cNvSpPr/>
          <p:nvPr/>
        </p:nvSpPr>
        <p:spPr>
          <a:xfrm>
            <a:off x="5184775" y="4833938"/>
            <a:ext cx="827088" cy="611187"/>
          </a:xfrm>
          <a:prstGeom prst="accentBorderCallout1">
            <a:avLst>
              <a:gd name="adj1" fmla="val 18750"/>
              <a:gd name="adj2" fmla="val -8333"/>
              <a:gd name="adj3" fmla="val 198631"/>
              <a:gd name="adj4" fmla="val 8208"/>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1400">
                <a:solidFill>
                  <a:schemeClr val="tx1"/>
                </a:solidFill>
                <a:cs typeface="Arial" charset="0"/>
              </a:rPr>
              <a:t>Dry granules</a:t>
            </a:r>
            <a:endParaRPr lang="ru-RU" sz="1400">
              <a:solidFill>
                <a:schemeClr val="tx1"/>
              </a:solidFill>
              <a:cs typeface="Arial" charset="0"/>
            </a:endParaRPr>
          </a:p>
        </p:txBody>
      </p:sp>
      <p:sp>
        <p:nvSpPr>
          <p:cNvPr id="18" name="Овал 17"/>
          <p:cNvSpPr/>
          <p:nvPr/>
        </p:nvSpPr>
        <p:spPr>
          <a:xfrm>
            <a:off x="258763" y="274638"/>
            <a:ext cx="396875" cy="4270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r>
              <a:rPr lang="ru-RU" dirty="0"/>
              <a:t>4</a:t>
            </a:r>
          </a:p>
        </p:txBody>
      </p:sp>
      <p:sp>
        <p:nvSpPr>
          <p:cNvPr id="19" name="Содержимое 2"/>
          <p:cNvSpPr txBox="1">
            <a:spLocks/>
          </p:cNvSpPr>
          <p:nvPr/>
        </p:nvSpPr>
        <p:spPr>
          <a:xfrm>
            <a:off x="287338" y="981075"/>
            <a:ext cx="3070225" cy="963613"/>
          </a:xfrm>
          <a:prstGeom prst="rect">
            <a:avLst/>
          </a:prstGeom>
        </p:spPr>
        <p:txBody>
          <a:bodyPr>
            <a:normAutofit/>
          </a:bodyPr>
          <a:lstStyle/>
          <a:p>
            <a:pPr marL="342900" indent="-342900" defTabSz="914400">
              <a:lnSpc>
                <a:spcPct val="80000"/>
              </a:lnSpc>
              <a:spcBef>
                <a:spcPct val="20000"/>
              </a:spcBef>
            </a:pPr>
            <a:r>
              <a:rPr lang="en-US" sz="1500" dirty="0">
                <a:latin typeface="Calibri" pitchFamily="34" charset="0"/>
              </a:rPr>
              <a:t>Totally washed coagulum (received by the current method of acid coagulation)</a:t>
            </a:r>
            <a:endParaRPr lang="ru-RU" sz="1500" dirty="0">
              <a:latin typeface="Calibri" pitchFamily="34" charset="0"/>
            </a:endParaRPr>
          </a:p>
          <a:p>
            <a:pPr marL="342900" indent="-342900" defTabSz="914400">
              <a:lnSpc>
                <a:spcPct val="80000"/>
              </a:lnSpc>
              <a:spcBef>
                <a:spcPct val="20000"/>
              </a:spcBef>
            </a:pPr>
            <a:endParaRPr lang="ru-RU" sz="1500" dirty="0">
              <a:latin typeface="Calibri" pitchFamily="34" charset="0"/>
            </a:endParaRPr>
          </a:p>
          <a:p>
            <a:pPr marL="342900" indent="-342900" defTabSz="914400">
              <a:lnSpc>
                <a:spcPct val="80000"/>
              </a:lnSpc>
              <a:spcBef>
                <a:spcPct val="20000"/>
              </a:spcBef>
              <a:buFont typeface="Arial" charset="0"/>
              <a:buNone/>
            </a:pPr>
            <a:endParaRPr lang="ru-RU" sz="1500" dirty="0">
              <a:latin typeface="Calibri" pitchFamily="34" charset="0"/>
            </a:endParaRPr>
          </a:p>
        </p:txBody>
      </p:sp>
      <p:sp>
        <p:nvSpPr>
          <p:cNvPr id="20" name="Стрелка вправо 19"/>
          <p:cNvSpPr/>
          <p:nvPr/>
        </p:nvSpPr>
        <p:spPr>
          <a:xfrm>
            <a:off x="693738" y="1944688"/>
            <a:ext cx="1763712" cy="3254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21" name="Овал 20"/>
          <p:cNvSpPr/>
          <p:nvPr/>
        </p:nvSpPr>
        <p:spPr>
          <a:xfrm>
            <a:off x="2746375" y="1765300"/>
            <a:ext cx="395288" cy="396875"/>
          </a:xfrm>
          <a:prstGeom prst="ellipse">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22" name="Овал 21"/>
          <p:cNvSpPr/>
          <p:nvPr/>
        </p:nvSpPr>
        <p:spPr>
          <a:xfrm>
            <a:off x="3141663" y="1765300"/>
            <a:ext cx="396875" cy="396875"/>
          </a:xfrm>
          <a:prstGeom prst="ellipse">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23" name="Прямоугольник 22"/>
          <p:cNvSpPr/>
          <p:nvPr/>
        </p:nvSpPr>
        <p:spPr>
          <a:xfrm>
            <a:off x="2519363" y="2162175"/>
            <a:ext cx="1227137" cy="403225"/>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1400">
                <a:solidFill>
                  <a:schemeClr val="tx1"/>
                </a:solidFill>
                <a:cs typeface="Arial" charset="0"/>
              </a:rPr>
              <a:t>Formation of the sheets</a:t>
            </a:r>
            <a:endParaRPr lang="ru-RU" sz="1400">
              <a:solidFill>
                <a:schemeClr val="tx1"/>
              </a:solidFill>
              <a:cs typeface="Arial" charset="0"/>
            </a:endParaRPr>
          </a:p>
        </p:txBody>
      </p:sp>
      <p:sp>
        <p:nvSpPr>
          <p:cNvPr id="24" name="Скругленный прямоугольник 23"/>
          <p:cNvSpPr/>
          <p:nvPr/>
        </p:nvSpPr>
        <p:spPr>
          <a:xfrm>
            <a:off x="4248150" y="1765300"/>
            <a:ext cx="1522413" cy="1008063"/>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2400" dirty="0">
                <a:solidFill>
                  <a:schemeClr val="tx1"/>
                </a:solidFill>
                <a:cs typeface="Arial" charset="0"/>
              </a:rPr>
              <a:t>Drying</a:t>
            </a:r>
            <a:endParaRPr lang="ru-RU" sz="2400" dirty="0">
              <a:solidFill>
                <a:schemeClr val="tx1"/>
              </a:solidFill>
              <a:cs typeface="Arial" charset="0"/>
            </a:endParaRPr>
          </a:p>
          <a:p>
            <a:pPr algn="ctr"/>
            <a:r>
              <a:rPr lang="ru-RU" sz="2000" dirty="0">
                <a:solidFill>
                  <a:srgbClr val="FF0000"/>
                </a:solidFill>
                <a:cs typeface="Arial" charset="0"/>
              </a:rPr>
              <a:t>(</a:t>
            </a:r>
            <a:r>
              <a:rPr lang="en-US" sz="2000" dirty="0">
                <a:solidFill>
                  <a:srgbClr val="FF0000"/>
                </a:solidFill>
                <a:cs typeface="Arial" charset="0"/>
              </a:rPr>
              <a:t>2-3 days</a:t>
            </a:r>
            <a:r>
              <a:rPr lang="ru-RU" sz="2000" dirty="0">
                <a:solidFill>
                  <a:srgbClr val="FF0000"/>
                </a:solidFill>
                <a:cs typeface="Arial" charset="0"/>
              </a:rPr>
              <a:t>)</a:t>
            </a:r>
          </a:p>
        </p:txBody>
      </p:sp>
      <p:sp>
        <p:nvSpPr>
          <p:cNvPr id="25" name="Скругленный прямоугольник 24"/>
          <p:cNvSpPr/>
          <p:nvPr/>
        </p:nvSpPr>
        <p:spPr>
          <a:xfrm>
            <a:off x="6107113" y="1765300"/>
            <a:ext cx="1608137" cy="1008063"/>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2400" dirty="0" smtClean="0">
                <a:solidFill>
                  <a:schemeClr val="tx1"/>
                </a:solidFill>
                <a:cs typeface="Arial" charset="0"/>
              </a:rPr>
              <a:t>Smoking</a:t>
            </a:r>
          </a:p>
          <a:p>
            <a:pPr algn="ctr"/>
            <a:r>
              <a:rPr lang="ru-RU" sz="2000" dirty="0" smtClean="0">
                <a:solidFill>
                  <a:srgbClr val="FF0000"/>
                </a:solidFill>
                <a:cs typeface="Arial" charset="0"/>
              </a:rPr>
              <a:t>(1-2 </a:t>
            </a:r>
            <a:r>
              <a:rPr lang="en-US" sz="2000" dirty="0">
                <a:solidFill>
                  <a:srgbClr val="FF0000"/>
                </a:solidFill>
                <a:cs typeface="Arial" charset="0"/>
              </a:rPr>
              <a:t>days</a:t>
            </a:r>
            <a:r>
              <a:rPr lang="ru-RU" sz="2000" dirty="0">
                <a:solidFill>
                  <a:srgbClr val="FF0000"/>
                </a:solidFill>
                <a:cs typeface="Arial" charset="0"/>
              </a:rPr>
              <a:t>)</a:t>
            </a:r>
          </a:p>
        </p:txBody>
      </p:sp>
      <p:cxnSp>
        <p:nvCxnSpPr>
          <p:cNvPr id="26" name="Прямая со стрелкой 25"/>
          <p:cNvCxnSpPr/>
          <p:nvPr/>
        </p:nvCxnSpPr>
        <p:spPr>
          <a:xfrm>
            <a:off x="3862388" y="1981200"/>
            <a:ext cx="38576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a:stCxn id="24" idx="3"/>
            <a:endCxn id="25" idx="1"/>
          </p:cNvCxnSpPr>
          <p:nvPr/>
        </p:nvCxnSpPr>
        <p:spPr>
          <a:xfrm>
            <a:off x="5770563" y="2270125"/>
            <a:ext cx="33655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Стрелка вниз 27"/>
          <p:cNvSpPr/>
          <p:nvPr/>
        </p:nvSpPr>
        <p:spPr>
          <a:xfrm>
            <a:off x="6886575" y="2954338"/>
            <a:ext cx="144463" cy="258762"/>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29" name="Стрелка вправо 28"/>
          <p:cNvSpPr/>
          <p:nvPr/>
        </p:nvSpPr>
        <p:spPr>
          <a:xfrm>
            <a:off x="7316788" y="3087688"/>
            <a:ext cx="1370012" cy="52070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1600">
                <a:solidFill>
                  <a:schemeClr val="tx1"/>
                </a:solidFill>
                <a:cs typeface="Arial" charset="0"/>
              </a:rPr>
              <a:t>Storage</a:t>
            </a:r>
            <a:endParaRPr lang="ru-RU" sz="1600">
              <a:solidFill>
                <a:schemeClr val="tx1"/>
              </a:solidFill>
              <a:cs typeface="Arial" charset="0"/>
            </a:endParaRPr>
          </a:p>
        </p:txBody>
      </p:sp>
      <p:sp>
        <p:nvSpPr>
          <p:cNvPr id="30" name="Заголовок 1"/>
          <p:cNvSpPr txBox="1">
            <a:spLocks/>
          </p:cNvSpPr>
          <p:nvPr/>
        </p:nvSpPr>
        <p:spPr>
          <a:xfrm>
            <a:off x="5710238" y="4205288"/>
            <a:ext cx="3200400" cy="663575"/>
          </a:xfrm>
          <a:prstGeom prst="rect">
            <a:avLst/>
          </a:prstGeom>
        </p:spPr>
        <p:txBody>
          <a:bodyPr anchor="ctr">
            <a:normAutofit/>
          </a:bodyPr>
          <a:lstStyle/>
          <a:p>
            <a:pPr algn="ctr" defTabSz="914400">
              <a:lnSpc>
                <a:spcPct val="90000"/>
              </a:lnSpc>
            </a:pPr>
            <a:r>
              <a:rPr lang="en-US" sz="2000">
                <a:solidFill>
                  <a:srgbClr val="009900"/>
                </a:solidFill>
                <a:latin typeface="Calibri" pitchFamily="34" charset="0"/>
              </a:rPr>
              <a:t>Suggested technology for development.</a:t>
            </a:r>
            <a:endParaRPr lang="ru-RU" sz="2000">
              <a:solidFill>
                <a:srgbClr val="009900"/>
              </a:solidFill>
              <a:latin typeface="Calibri" pitchFamily="34" charset="0"/>
            </a:endParaRPr>
          </a:p>
        </p:txBody>
      </p:sp>
      <p:sp>
        <p:nvSpPr>
          <p:cNvPr id="34" name="Левая фигурная скобка 33"/>
          <p:cNvSpPr/>
          <p:nvPr/>
        </p:nvSpPr>
        <p:spPr>
          <a:xfrm rot="16200000">
            <a:off x="2739231" y="4225132"/>
            <a:ext cx="182563" cy="4273550"/>
          </a:xfrm>
          <a:prstGeom prst="leftBrace">
            <a:avLst>
              <a:gd name="adj1" fmla="val 46448"/>
              <a:gd name="adj2" fmla="val 48644"/>
            </a:avLst>
          </a:prstGeom>
        </p:spPr>
        <p:style>
          <a:lnRef idx="1">
            <a:schemeClr val="accent1"/>
          </a:lnRef>
          <a:fillRef idx="0">
            <a:schemeClr val="accent1"/>
          </a:fillRef>
          <a:effectRef idx="0">
            <a:schemeClr val="accent1"/>
          </a:effectRef>
          <a:fontRef idx="minor">
            <a:schemeClr val="tx1"/>
          </a:fontRef>
        </p:style>
        <p:txBody>
          <a:bodyPr anchor="ctr"/>
          <a:lstStyle/>
          <a:p>
            <a:pPr algn="ctr" defTabSz="907136" fontAlgn="auto">
              <a:spcBef>
                <a:spcPts val="0"/>
              </a:spcBef>
              <a:spcAft>
                <a:spcPts val="0"/>
              </a:spcAft>
              <a:defRPr/>
            </a:pPr>
            <a:endParaRPr lang="ru-RU"/>
          </a:p>
        </p:txBody>
      </p:sp>
      <p:sp>
        <p:nvSpPr>
          <p:cNvPr id="35" name="Содержимое 2"/>
          <p:cNvSpPr txBox="1">
            <a:spLocks/>
          </p:cNvSpPr>
          <p:nvPr/>
        </p:nvSpPr>
        <p:spPr>
          <a:xfrm>
            <a:off x="6300788" y="3068638"/>
            <a:ext cx="1370012" cy="539750"/>
          </a:xfrm>
          <a:prstGeom prst="rect">
            <a:avLst/>
          </a:prstGeom>
        </p:spPr>
        <p:txBody>
          <a:bodyPr>
            <a:normAutofit/>
          </a:bodyPr>
          <a:lstStyle/>
          <a:p>
            <a:pPr marL="342900" indent="-342900" defTabSz="914400">
              <a:lnSpc>
                <a:spcPct val="80000"/>
              </a:lnSpc>
              <a:spcBef>
                <a:spcPct val="20000"/>
              </a:spcBef>
            </a:pPr>
            <a:endParaRPr lang="en-US" sz="1500" dirty="0" smtClean="0">
              <a:latin typeface="Calibri" pitchFamily="34" charset="0"/>
            </a:endParaRPr>
          </a:p>
          <a:p>
            <a:pPr marL="342900" indent="-342900" defTabSz="914400">
              <a:lnSpc>
                <a:spcPct val="80000"/>
              </a:lnSpc>
              <a:spcBef>
                <a:spcPct val="20000"/>
              </a:spcBef>
            </a:pPr>
            <a:r>
              <a:rPr lang="en-US" sz="1500" dirty="0" smtClean="0">
                <a:latin typeface="Calibri" pitchFamily="34" charset="0"/>
              </a:rPr>
              <a:t>Packaging</a:t>
            </a:r>
            <a:endParaRPr lang="ru-RU" sz="1500" dirty="0">
              <a:latin typeface="Calibri" pitchFamily="34" charset="0"/>
            </a:endParaRPr>
          </a:p>
        </p:txBody>
      </p:sp>
      <p:cxnSp>
        <p:nvCxnSpPr>
          <p:cNvPr id="37" name="Прямая соединительная линия 36"/>
          <p:cNvCxnSpPr/>
          <p:nvPr/>
        </p:nvCxnSpPr>
        <p:spPr>
          <a:xfrm>
            <a:off x="468313" y="3744913"/>
            <a:ext cx="8218487" cy="0"/>
          </a:xfrm>
          <a:prstGeom prst="line">
            <a:avLst/>
          </a:prstGeom>
          <a:ln w="22225">
            <a:prstDash val="dash"/>
          </a:ln>
        </p:spPr>
        <p:style>
          <a:lnRef idx="1">
            <a:schemeClr val="accent1"/>
          </a:lnRef>
          <a:fillRef idx="0">
            <a:schemeClr val="accent1"/>
          </a:fillRef>
          <a:effectRef idx="0">
            <a:schemeClr val="accent1"/>
          </a:effectRef>
          <a:fontRef idx="minor">
            <a:schemeClr val="tx1"/>
          </a:fontRef>
        </p:style>
      </p:cxnSp>
      <p:sp>
        <p:nvSpPr>
          <p:cNvPr id="31" name="Прямоугольник 30"/>
          <p:cNvSpPr/>
          <p:nvPr/>
        </p:nvSpPr>
        <p:spPr>
          <a:xfrm>
            <a:off x="2843213" y="3213100"/>
            <a:ext cx="3248025" cy="852488"/>
          </a:xfrm>
          <a:prstGeom prst="rect">
            <a:avLst/>
          </a:prstGeom>
          <a:solidFill>
            <a:srgbClr val="009900"/>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solidFill>
                  <a:srgbClr val="FFFFFF"/>
                </a:solidFill>
                <a:latin typeface="Arial" charset="0"/>
                <a:cs typeface="Arial" charset="0"/>
              </a:rPr>
              <a:t>Considerable increase in productivity of the lines for natural rubber extraction</a:t>
            </a:r>
            <a:endParaRPr lang="ru-RU">
              <a:solidFill>
                <a:srgbClr val="FFFFFF"/>
              </a:solidFill>
              <a:cs typeface="Arial" charset="0"/>
            </a:endParaRPr>
          </a:p>
        </p:txBody>
      </p:sp>
      <p:sp>
        <p:nvSpPr>
          <p:cNvPr id="39" name="Содержимое 2"/>
          <p:cNvSpPr txBox="1">
            <a:spLocks/>
          </p:cNvSpPr>
          <p:nvPr/>
        </p:nvSpPr>
        <p:spPr>
          <a:xfrm>
            <a:off x="1619672" y="6453336"/>
            <a:ext cx="2543175" cy="631825"/>
          </a:xfrm>
          <a:prstGeom prst="rect">
            <a:avLst/>
          </a:prstGeom>
        </p:spPr>
        <p:txBody>
          <a:bodyPr>
            <a:normAutofit/>
          </a:bodyPr>
          <a:lstStyle/>
          <a:p>
            <a:pPr marL="342900" indent="-342900" defTabSz="914400">
              <a:lnSpc>
                <a:spcPct val="90000"/>
              </a:lnSpc>
              <a:spcBef>
                <a:spcPct val="20000"/>
              </a:spcBef>
              <a:buFont typeface="Arial" charset="0"/>
              <a:buNone/>
            </a:pPr>
            <a:r>
              <a:rPr lang="en-US" dirty="0">
                <a:solidFill>
                  <a:srgbClr val="009900"/>
                </a:solidFill>
                <a:latin typeface="Calibri" pitchFamily="34" charset="0"/>
              </a:rPr>
              <a:t>Not more than 1 hour</a:t>
            </a:r>
            <a:endParaRPr lang="ru-RU" dirty="0">
              <a:solidFill>
                <a:srgbClr val="009900"/>
              </a:solidFill>
              <a:latin typeface="Calibri" pitchFamily="34" charset="0"/>
            </a:endParaRPr>
          </a:p>
          <a:p>
            <a:pPr marL="342900" indent="-342900" defTabSz="914400">
              <a:lnSpc>
                <a:spcPct val="90000"/>
              </a:lnSpc>
              <a:spcBef>
                <a:spcPct val="20000"/>
              </a:spcBef>
              <a:buFont typeface="Arial" charset="0"/>
              <a:buNone/>
            </a:pPr>
            <a:endParaRPr lang="ru-RU" dirty="0">
              <a:latin typeface="Calibri" pitchFamily="34" charset="0"/>
            </a:endParaRPr>
          </a:p>
          <a:p>
            <a:pPr marL="342900" indent="-342900" defTabSz="914400">
              <a:lnSpc>
                <a:spcPct val="90000"/>
              </a:lnSpc>
              <a:spcBef>
                <a:spcPct val="20000"/>
              </a:spcBef>
              <a:buFont typeface="Arial" charset="0"/>
              <a:buNone/>
            </a:pPr>
            <a:endParaRPr lang="ru-RU" sz="1500" dirty="0">
              <a:latin typeface="Calibri" pitchFamily="34" charset="0"/>
            </a:endParaRPr>
          </a:p>
          <a:p>
            <a:pPr marL="342900" indent="-342900" defTabSz="914400">
              <a:lnSpc>
                <a:spcPct val="90000"/>
              </a:lnSpc>
              <a:spcBef>
                <a:spcPct val="20000"/>
              </a:spcBef>
              <a:buFont typeface="Arial" charset="0"/>
              <a:buNone/>
            </a:pPr>
            <a:endParaRPr lang="ru-RU" sz="1500" dirty="0">
              <a:latin typeface="Calibri" pitchFamily="34" charset="0"/>
            </a:endParaRPr>
          </a:p>
          <a:p>
            <a:pPr marL="342900" indent="-342900" defTabSz="914400">
              <a:lnSpc>
                <a:spcPct val="90000"/>
              </a:lnSpc>
              <a:spcBef>
                <a:spcPct val="20000"/>
              </a:spcBef>
              <a:buFont typeface="Arial" charset="0"/>
              <a:buNone/>
            </a:pPr>
            <a:endParaRPr lang="ru-RU" sz="1500" dirty="0">
              <a:latin typeface="Calibri" pitchFamily="34" charset="0"/>
            </a:endParaRPr>
          </a:p>
          <a:p>
            <a:pPr marL="342900" indent="-342900" defTabSz="914400">
              <a:lnSpc>
                <a:spcPct val="90000"/>
              </a:lnSpc>
              <a:spcBef>
                <a:spcPct val="20000"/>
              </a:spcBef>
              <a:buFont typeface="Arial" charset="0"/>
              <a:buNone/>
            </a:pPr>
            <a:endParaRPr lang="ru-RU" sz="1500" dirty="0">
              <a:latin typeface="Calibri" pitchFamily="34" charset="0"/>
            </a:endParaRPr>
          </a:p>
          <a:p>
            <a:pPr marL="342900" indent="-342900" defTabSz="914400">
              <a:lnSpc>
                <a:spcPct val="90000"/>
              </a:lnSpc>
              <a:spcBef>
                <a:spcPct val="20000"/>
              </a:spcBef>
              <a:buFont typeface="Arial" charset="0"/>
              <a:buNone/>
            </a:pPr>
            <a:endParaRPr lang="ru-RU" sz="1500" dirty="0">
              <a:latin typeface="Calibri" pitchFamily="34" charset="0"/>
            </a:endParaRPr>
          </a:p>
          <a:p>
            <a:pPr marL="342900" indent="-342900" defTabSz="914400">
              <a:lnSpc>
                <a:spcPct val="90000"/>
              </a:lnSpc>
              <a:spcBef>
                <a:spcPct val="20000"/>
              </a:spcBef>
              <a:buFont typeface="Arial" charset="0"/>
              <a:buNone/>
            </a:pPr>
            <a:endParaRPr lang="ru-RU" sz="1500" dirty="0">
              <a:latin typeface="Calibri" pitchFamily="34" charset="0"/>
            </a:endParaRPr>
          </a:p>
        </p:txBody>
      </p:sp>
      <p:sp>
        <p:nvSpPr>
          <p:cNvPr id="41" name="Заголовок 7"/>
          <p:cNvSpPr txBox="1">
            <a:spLocks/>
          </p:cNvSpPr>
          <p:nvPr/>
        </p:nvSpPr>
        <p:spPr>
          <a:xfrm>
            <a:off x="914400" y="0"/>
            <a:ext cx="8229600" cy="720725"/>
          </a:xfrm>
          <a:prstGeom prst="rect">
            <a:avLst/>
          </a:prstGeom>
        </p:spPr>
        <p:txBody>
          <a:bodyPr anchor="ctr">
            <a:normAutofit/>
          </a:bodyPr>
          <a:lstStyle/>
          <a:p>
            <a:pPr defTabSz="914400"/>
            <a:r>
              <a:rPr lang="en-US" sz="3100">
                <a:latin typeface="Calibri" pitchFamily="34" charset="0"/>
              </a:rPr>
              <a:t>EXTRACTION OF NATURAL RUBBER</a:t>
            </a:r>
            <a:endParaRPr lang="ru-RU" sz="3100">
              <a:latin typeface="Calibri" pitchFamily="34" charset="0"/>
            </a:endParaRPr>
          </a:p>
        </p:txBody>
      </p:sp>
      <p:pic>
        <p:nvPicPr>
          <p:cNvPr id="36" name="Picture 2" descr="C:\Users\Invent\Desktop\Rostec.png"/>
          <p:cNvPicPr>
            <a:picLocks noChangeAspect="1" noChangeArrowheads="1"/>
          </p:cNvPicPr>
          <p:nvPr/>
        </p:nvPicPr>
        <p:blipFill>
          <a:blip r:embed="rId2" cstate="print"/>
          <a:srcRect/>
          <a:stretch>
            <a:fillRect/>
          </a:stretch>
        </p:blipFill>
        <p:spPr bwMode="auto">
          <a:xfrm>
            <a:off x="0" y="5805264"/>
            <a:ext cx="792087" cy="795255"/>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Номер слайда 5"/>
          <p:cNvSpPr>
            <a:spLocks noGrp="1"/>
          </p:cNvSpPr>
          <p:nvPr>
            <p:ph type="sldNum" sz="quarter" idx="12"/>
          </p:nvPr>
        </p:nvSpPr>
        <p:spPr>
          <a:xfrm>
            <a:off x="7010400" y="6492875"/>
            <a:ext cx="2133600" cy="365125"/>
          </a:xfrm>
        </p:spPr>
        <p:txBody>
          <a:bodyPr/>
          <a:lstStyle/>
          <a:p>
            <a:pPr>
              <a:defRPr/>
            </a:pPr>
            <a:fld id="{4E12BA93-DC58-4EF2-A8D3-B60076920E21}" type="slidenum">
              <a:rPr lang="ru-RU"/>
              <a:pPr>
                <a:defRPr/>
              </a:pPr>
              <a:t>14</a:t>
            </a:fld>
            <a:endParaRPr lang="ru-RU" dirty="0"/>
          </a:p>
        </p:txBody>
      </p:sp>
      <p:sp>
        <p:nvSpPr>
          <p:cNvPr id="14" name="Заголовок 6"/>
          <p:cNvSpPr txBox="1">
            <a:spLocks/>
          </p:cNvSpPr>
          <p:nvPr/>
        </p:nvSpPr>
        <p:spPr>
          <a:xfrm>
            <a:off x="457200" y="274638"/>
            <a:ext cx="8229600" cy="1143000"/>
          </a:xfrm>
          <a:prstGeom prst="rect">
            <a:avLst/>
          </a:prstGeom>
        </p:spPr>
        <p:txBody>
          <a:bodyPr lIns="90714" tIns="45357" rIns="90714" bIns="45357">
            <a:normAutofit/>
          </a:bodyPr>
          <a:lstStyle/>
          <a:p>
            <a:pPr algn="ctr"/>
            <a:r>
              <a:rPr lang="en-US" sz="3600"/>
              <a:t>Technologies: conclusions</a:t>
            </a:r>
            <a:endParaRPr lang="ru-RU" sz="3600">
              <a:latin typeface="Calibri" pitchFamily="34" charset="0"/>
            </a:endParaRPr>
          </a:p>
        </p:txBody>
      </p:sp>
      <p:sp>
        <p:nvSpPr>
          <p:cNvPr id="15" name="Содержимое 9"/>
          <p:cNvSpPr txBox="1">
            <a:spLocks/>
          </p:cNvSpPr>
          <p:nvPr/>
        </p:nvSpPr>
        <p:spPr>
          <a:xfrm>
            <a:off x="457200" y="1423988"/>
            <a:ext cx="8229600" cy="4525962"/>
          </a:xfrm>
          <a:prstGeom prst="rect">
            <a:avLst/>
          </a:prstGeom>
        </p:spPr>
        <p:txBody>
          <a:bodyPr lIns="90714" tIns="45357" rIns="90714" bIns="45357">
            <a:normAutofit lnSpcReduction="10000"/>
          </a:bodyPr>
          <a:lstStyle/>
          <a:p>
            <a:pPr>
              <a:lnSpc>
                <a:spcPct val="90000"/>
              </a:lnSpc>
              <a:buFont typeface="Arial" charset="0"/>
              <a:buNone/>
            </a:pPr>
            <a:r>
              <a:rPr lang="en-US" sz="2200" dirty="0"/>
              <a:t>Development and implementation of the proposed measure and technologies will allow</a:t>
            </a:r>
            <a:r>
              <a:rPr lang="ru-RU" sz="2200" dirty="0"/>
              <a:t>:</a:t>
            </a:r>
          </a:p>
          <a:p>
            <a:pPr>
              <a:lnSpc>
                <a:spcPct val="90000"/>
              </a:lnSpc>
              <a:buFont typeface="Arial" charset="0"/>
              <a:buNone/>
            </a:pPr>
            <a:endParaRPr lang="ru-RU" sz="2200" dirty="0"/>
          </a:p>
          <a:p>
            <a:pPr>
              <a:lnSpc>
                <a:spcPct val="90000"/>
              </a:lnSpc>
              <a:buFont typeface="Arial" charset="0"/>
              <a:buNone/>
            </a:pPr>
            <a:r>
              <a:rPr lang="ru-RU" sz="2000" dirty="0"/>
              <a:t>1</a:t>
            </a:r>
            <a:r>
              <a:rPr lang="en-US" sz="2000" dirty="0"/>
              <a:t>) To increase the proportion of high grades of natural rubber in the products, that will increase the efficiency for 10-30</a:t>
            </a:r>
            <a:r>
              <a:rPr lang="en-US" sz="2000" dirty="0" smtClean="0"/>
              <a:t>%*,</a:t>
            </a:r>
            <a:endParaRPr lang="en-US" sz="2000" dirty="0"/>
          </a:p>
          <a:p>
            <a:pPr>
              <a:lnSpc>
                <a:spcPct val="90000"/>
              </a:lnSpc>
              <a:buFont typeface="Arial" charset="0"/>
              <a:buNone/>
            </a:pPr>
            <a:r>
              <a:rPr lang="en-US" sz="2000" dirty="0"/>
              <a:t>2) To reduce the consumption of the specially processed sweat water till </a:t>
            </a:r>
            <a:r>
              <a:rPr lang="en-US" sz="2000" dirty="0" smtClean="0"/>
              <a:t>60%*,to </a:t>
            </a:r>
            <a:r>
              <a:rPr lang="en-US" sz="2000" dirty="0"/>
              <a:t>reduce sharply( up to 4 times) the quantity of the wastewater along with the increasing the consumers characteristics of the natural rubber (it is quite possible to reduce the base cost)</a:t>
            </a:r>
          </a:p>
          <a:p>
            <a:pPr>
              <a:lnSpc>
                <a:spcPct val="90000"/>
              </a:lnSpc>
              <a:buFont typeface="Arial" charset="0"/>
              <a:buNone/>
            </a:pPr>
            <a:r>
              <a:rPr lang="en-US" sz="2000" dirty="0"/>
              <a:t>3) To increase the timing of shelf-life of the natural rubber up to 50</a:t>
            </a:r>
            <a:r>
              <a:rPr lang="en-US" sz="2000" dirty="0" smtClean="0"/>
              <a:t>%* </a:t>
            </a:r>
            <a:r>
              <a:rPr lang="en-US" sz="2000" dirty="0"/>
              <a:t>and its stability during the extraction,</a:t>
            </a:r>
          </a:p>
          <a:p>
            <a:pPr>
              <a:lnSpc>
                <a:spcPct val="90000"/>
              </a:lnSpc>
              <a:buFont typeface="Arial" charset="0"/>
              <a:buNone/>
            </a:pPr>
            <a:r>
              <a:rPr lang="en-US" sz="2000" dirty="0"/>
              <a:t>4) To increase the stability of the natural rubber characteristics during the storage, which will allow to increase its price up to 5-20</a:t>
            </a:r>
            <a:r>
              <a:rPr lang="en-US" sz="2000" dirty="0" smtClean="0"/>
              <a:t>%*</a:t>
            </a:r>
            <a:endParaRPr lang="en-US" sz="2000" dirty="0"/>
          </a:p>
          <a:p>
            <a:pPr>
              <a:lnSpc>
                <a:spcPct val="90000"/>
              </a:lnSpc>
              <a:buFont typeface="Arial" charset="0"/>
              <a:buNone/>
            </a:pPr>
            <a:r>
              <a:rPr lang="en-US" sz="2000" dirty="0"/>
              <a:t>5)Sharply to increase the effectiveness of the lines of natural rubber extractions and to improve its quality, as far as the stability from ne delivery to another.</a:t>
            </a:r>
            <a:endParaRPr lang="ru-RU" sz="2000" dirty="0"/>
          </a:p>
        </p:txBody>
      </p:sp>
      <p:sp>
        <p:nvSpPr>
          <p:cNvPr id="28676" name="Содержимое 9"/>
          <p:cNvSpPr txBox="1">
            <a:spLocks/>
          </p:cNvSpPr>
          <p:nvPr/>
        </p:nvSpPr>
        <p:spPr bwMode="auto">
          <a:xfrm>
            <a:off x="3708400" y="5778500"/>
            <a:ext cx="4953000" cy="1079500"/>
          </a:xfrm>
          <a:prstGeom prst="rect">
            <a:avLst/>
          </a:prstGeom>
          <a:noFill/>
          <a:ln w="9525">
            <a:noFill/>
            <a:miter lim="800000"/>
            <a:headEnd/>
            <a:tailEnd/>
          </a:ln>
        </p:spPr>
        <p:txBody>
          <a:bodyPr lIns="90714" tIns="45357" rIns="90714" bIns="45357"/>
          <a:lstStyle/>
          <a:p>
            <a:pPr>
              <a:buFont typeface="Arial" charset="0"/>
              <a:buNone/>
            </a:pPr>
            <a:r>
              <a:rPr lang="en-US" sz="1600" dirty="0" smtClean="0"/>
              <a:t>*The </a:t>
            </a:r>
            <a:r>
              <a:rPr lang="en-US" sz="1600" dirty="0"/>
              <a:t>expert evaluation of the effect in case of the successful development and the integration of the technologies</a:t>
            </a:r>
            <a:endParaRPr lang="ru-RU" sz="1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071563" y="0"/>
            <a:ext cx="7858125" cy="1143000"/>
          </a:xfrm>
          <a:prstGeom prst="rect">
            <a:avLst/>
          </a:prstGeom>
        </p:spPr>
        <p:txBody>
          <a:bodyPr lIns="90714" tIns="45357" rIns="90714" bIns="45357" anchor="ctr">
            <a:normAutofit/>
          </a:bodyPr>
          <a:lstStyle/>
          <a:p>
            <a:pPr algn="r" defTabSz="907136" fontAlgn="auto">
              <a:spcAft>
                <a:spcPts val="0"/>
              </a:spcAft>
              <a:defRPr/>
            </a:pPr>
            <a:endParaRPr lang="ru-RU" sz="3600" dirty="0">
              <a:latin typeface="+mj-lt"/>
              <a:ea typeface="+mj-ea"/>
              <a:cs typeface="+mj-cs"/>
            </a:endParaRPr>
          </a:p>
        </p:txBody>
      </p:sp>
      <p:sp>
        <p:nvSpPr>
          <p:cNvPr id="4" name="Номер слайда 3"/>
          <p:cNvSpPr>
            <a:spLocks noGrp="1"/>
          </p:cNvSpPr>
          <p:nvPr>
            <p:ph type="sldNum" sz="quarter" idx="12"/>
          </p:nvPr>
        </p:nvSpPr>
        <p:spPr/>
        <p:txBody>
          <a:bodyPr/>
          <a:lstStyle/>
          <a:p>
            <a:pPr>
              <a:defRPr/>
            </a:pPr>
            <a:fld id="{CA51A34C-EE55-47D6-966C-42D1B1035F1C}" type="slidenum">
              <a:rPr lang="ru-RU"/>
              <a:pPr>
                <a:defRPr/>
              </a:pPr>
              <a:t>15</a:t>
            </a:fld>
            <a:endParaRPr lang="ru-RU"/>
          </a:p>
        </p:txBody>
      </p:sp>
      <p:sp>
        <p:nvSpPr>
          <p:cNvPr id="6" name="Title 1"/>
          <p:cNvSpPr txBox="1">
            <a:spLocks/>
          </p:cNvSpPr>
          <p:nvPr/>
        </p:nvSpPr>
        <p:spPr>
          <a:xfrm>
            <a:off x="1201738" y="138113"/>
            <a:ext cx="7858125" cy="1143000"/>
          </a:xfrm>
          <a:prstGeom prst="rect">
            <a:avLst/>
          </a:prstGeom>
        </p:spPr>
        <p:txBody>
          <a:bodyPr lIns="90714" tIns="45357" rIns="90714" bIns="45357" anchor="ctr">
            <a:normAutofit/>
          </a:bodyPr>
          <a:lstStyle/>
          <a:p>
            <a:pPr algn="r" defTabSz="907136" fontAlgn="auto">
              <a:spcAft>
                <a:spcPts val="0"/>
              </a:spcAft>
              <a:defRPr/>
            </a:pPr>
            <a:r>
              <a:rPr lang="en-US" sz="2900" dirty="0" smtClean="0">
                <a:latin typeface="+mj-lt"/>
                <a:ea typeface="+mj-ea"/>
                <a:cs typeface="+mj-cs"/>
              </a:rPr>
              <a:t>General conclusions</a:t>
            </a:r>
            <a:endParaRPr lang="ru-RU" sz="2900" dirty="0">
              <a:latin typeface="+mj-lt"/>
              <a:ea typeface="+mj-ea"/>
              <a:cs typeface="+mj-cs"/>
            </a:endParaRPr>
          </a:p>
        </p:txBody>
      </p:sp>
      <p:sp>
        <p:nvSpPr>
          <p:cNvPr id="8" name="Прямоугольник с двумя вырезанными противолежащими углами 7"/>
          <p:cNvSpPr/>
          <p:nvPr/>
        </p:nvSpPr>
        <p:spPr>
          <a:xfrm>
            <a:off x="285750" y="1323975"/>
            <a:ext cx="8640763" cy="5094288"/>
          </a:xfrm>
          <a:prstGeom prst="snip2DiagRect">
            <a:avLst>
              <a:gd name="adj1" fmla="val 0"/>
              <a:gd name="adj2" fmla="val 13620"/>
            </a:avLst>
          </a:prstGeom>
          <a:solidFill>
            <a:srgbClr val="00B050"/>
          </a:solidFill>
          <a:ln cap="rnd">
            <a:noFill/>
            <a:bevel/>
          </a:ln>
          <a:effectLst>
            <a:outerShdw blurRad="469900" dist="38100" dir="5400000" sx="103000" sy="103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3308" tIns="41654" rIns="83308" bIns="41654" anchor="ctr"/>
          <a:lstStyle/>
          <a:p>
            <a:pPr marL="339725" indent="-339725">
              <a:buFont typeface="Wingdings" pitchFamily="2" charset="2"/>
              <a:buChar char="ü"/>
            </a:pPr>
            <a:r>
              <a:rPr lang="en-US" sz="2400">
                <a:solidFill>
                  <a:srgbClr val="FFFFFF"/>
                </a:solidFill>
                <a:cs typeface="Arial" charset="0"/>
              </a:rPr>
              <a:t>Corporation as The Producer, The Consumer and The Technological Partner in the field of the natural rubber is ready for the extension of the cooperation with Thailand in the mentioned direction</a:t>
            </a:r>
            <a:endParaRPr lang="ru-RU" sz="2400">
              <a:solidFill>
                <a:srgbClr val="FFFFFF"/>
              </a:solidFill>
              <a:cs typeface="Arial" charset="0"/>
            </a:endParaRPr>
          </a:p>
          <a:p>
            <a:pPr marL="339725" indent="-339725">
              <a:buFont typeface="Wingdings" pitchFamily="2" charset="2"/>
              <a:buChar char="ü"/>
            </a:pPr>
            <a:endParaRPr lang="ru-RU" sz="2400">
              <a:solidFill>
                <a:srgbClr val="FFFFFF"/>
              </a:solidFill>
              <a:cs typeface="Arial" charset="0"/>
            </a:endParaRPr>
          </a:p>
          <a:p>
            <a:pPr marL="339725" indent="-339725">
              <a:buFont typeface="Wingdings" pitchFamily="2" charset="2"/>
              <a:buChar char="ü"/>
            </a:pPr>
            <a:r>
              <a:rPr lang="en-US" sz="2400">
                <a:solidFill>
                  <a:srgbClr val="FFFFFF"/>
                </a:solidFill>
                <a:cs typeface="Arial" charset="0"/>
              </a:rPr>
              <a:t>It will be appropriate to consider the possibility for increasing of the deliveries of the natural rubber from Thailand to Russia</a:t>
            </a:r>
            <a:endParaRPr lang="ru-RU" sz="2400">
              <a:solidFill>
                <a:srgbClr val="FFFFFF"/>
              </a:solidFill>
              <a:cs typeface="Arial" charset="0"/>
            </a:endParaRPr>
          </a:p>
          <a:p>
            <a:pPr marL="339725" indent="-339725">
              <a:buFont typeface="Wingdings" pitchFamily="2" charset="2"/>
              <a:buChar char="ü"/>
            </a:pPr>
            <a:endParaRPr lang="ru-RU" sz="2400">
              <a:solidFill>
                <a:srgbClr val="FFFFFF"/>
              </a:solidFill>
              <a:cs typeface="Arial" charset="0"/>
            </a:endParaRPr>
          </a:p>
          <a:p>
            <a:pPr marL="339725" indent="-339725">
              <a:buFont typeface="Wingdings" pitchFamily="2" charset="2"/>
              <a:buChar char="ü"/>
            </a:pPr>
            <a:r>
              <a:rPr lang="en-US" sz="2400">
                <a:solidFill>
                  <a:srgbClr val="FFFFFF"/>
                </a:solidFill>
                <a:cs typeface="Arial" charset="0"/>
              </a:rPr>
              <a:t>It will be appropriate to intensify the activity in the field of mutual mastering of the hevea plantation on the territory of Thailand Kingdom, including the development and integration of the advanced technologies.</a:t>
            </a:r>
            <a:endParaRPr lang="ru-RU" sz="2400">
              <a:solidFill>
                <a:srgbClr val="FFFFFF"/>
              </a:solidFill>
              <a:cs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071563" y="0"/>
            <a:ext cx="7858125" cy="1143000"/>
          </a:xfrm>
          <a:prstGeom prst="rect">
            <a:avLst/>
          </a:prstGeom>
        </p:spPr>
        <p:txBody>
          <a:bodyPr lIns="90714" tIns="45357" rIns="90714" bIns="45357" anchor="ctr">
            <a:normAutofit/>
          </a:bodyPr>
          <a:lstStyle/>
          <a:p>
            <a:pPr algn="r">
              <a:lnSpc>
                <a:spcPct val="80000"/>
              </a:lnSpc>
            </a:pPr>
            <a:endParaRPr lang="ru-RU" sz="2700">
              <a:latin typeface="Calibri" pitchFamily="34" charset="0"/>
            </a:endParaRPr>
          </a:p>
          <a:p>
            <a:pPr algn="r">
              <a:lnSpc>
                <a:spcPct val="80000"/>
              </a:lnSpc>
            </a:pPr>
            <a:r>
              <a:rPr lang="en-US" sz="2700">
                <a:latin typeface="Calibri" pitchFamily="34" charset="0"/>
              </a:rPr>
              <a:t>Corporation – Consumer of the natural rubber</a:t>
            </a:r>
            <a:r>
              <a:rPr lang="ru-RU" sz="2700">
                <a:latin typeface="Calibri" pitchFamily="34" charset="0"/>
              </a:rPr>
              <a:t> </a:t>
            </a:r>
          </a:p>
          <a:p>
            <a:pPr algn="r">
              <a:lnSpc>
                <a:spcPct val="80000"/>
              </a:lnSpc>
            </a:pPr>
            <a:endParaRPr lang="ru-RU" sz="2700">
              <a:latin typeface="Calibri" pitchFamily="34" charset="0"/>
            </a:endParaRPr>
          </a:p>
        </p:txBody>
      </p:sp>
      <p:sp>
        <p:nvSpPr>
          <p:cNvPr id="16386" name="Подзаголовок 2"/>
          <p:cNvSpPr txBox="1">
            <a:spLocks/>
          </p:cNvSpPr>
          <p:nvPr/>
        </p:nvSpPr>
        <p:spPr bwMode="auto">
          <a:xfrm>
            <a:off x="250825" y="1422400"/>
            <a:ext cx="8642350" cy="503238"/>
          </a:xfrm>
          <a:prstGeom prst="rect">
            <a:avLst/>
          </a:prstGeom>
          <a:noFill/>
          <a:ln w="9525">
            <a:noFill/>
            <a:miter lim="800000"/>
            <a:headEnd/>
            <a:tailEnd/>
          </a:ln>
        </p:spPr>
        <p:txBody>
          <a:bodyPr lIns="90714" tIns="45357" rIns="90714" bIns="45357"/>
          <a:lstStyle/>
          <a:p>
            <a:pPr algn="just">
              <a:spcBef>
                <a:spcPts val="600"/>
              </a:spcBef>
            </a:pPr>
            <a:r>
              <a:rPr lang="en-US" sz="1400" b="1"/>
              <a:t>The Joint Stock company was established in 2011 under the brand of Pirelli. The entity joined two tire factories</a:t>
            </a:r>
            <a:endParaRPr lang="ru-RU" sz="1400" b="1"/>
          </a:p>
        </p:txBody>
      </p:sp>
      <p:pic>
        <p:nvPicPr>
          <p:cNvPr id="16387" name="Рисунок 6" descr="http://upload.wikimedia.org/wikipedia/ru/thumb/c/c7/Pirelli.svg/220px-Pirelli.svg.png"/>
          <p:cNvPicPr>
            <a:picLocks noChangeAspect="1" noChangeArrowheads="1"/>
          </p:cNvPicPr>
          <p:nvPr/>
        </p:nvPicPr>
        <p:blipFill>
          <a:blip r:embed="rId3" cstate="print"/>
          <a:srcRect/>
          <a:stretch>
            <a:fillRect/>
          </a:stretch>
        </p:blipFill>
        <p:spPr bwMode="auto">
          <a:xfrm>
            <a:off x="638175" y="2079625"/>
            <a:ext cx="1138238" cy="288925"/>
          </a:xfrm>
          <a:prstGeom prst="rect">
            <a:avLst/>
          </a:prstGeom>
          <a:noFill/>
          <a:ln w="9525">
            <a:noFill/>
            <a:miter lim="800000"/>
            <a:headEnd/>
            <a:tailEnd/>
          </a:ln>
        </p:spPr>
      </p:pic>
      <p:cxnSp>
        <p:nvCxnSpPr>
          <p:cNvPr id="11" name="Прямая соединительная линия 10"/>
          <p:cNvCxnSpPr/>
          <p:nvPr/>
        </p:nvCxnSpPr>
        <p:spPr>
          <a:xfrm>
            <a:off x="1168400" y="2430463"/>
            <a:ext cx="0" cy="50323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1173163" y="2933700"/>
            <a:ext cx="15843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flipV="1">
            <a:off x="2411413" y="2492375"/>
            <a:ext cx="0" cy="431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a:off x="2149475" y="2933700"/>
            <a:ext cx="1588" cy="4333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Прямоугольник 14"/>
          <p:cNvSpPr/>
          <p:nvPr/>
        </p:nvSpPr>
        <p:spPr>
          <a:xfrm>
            <a:off x="966788" y="3367088"/>
            <a:ext cx="2376487" cy="358775"/>
          </a:xfrm>
          <a:prstGeom prst="rect">
            <a:avLst/>
          </a:prstGeom>
          <a:solidFill>
            <a:schemeClr val="accent1">
              <a:lumMod val="20000"/>
              <a:lumOff val="80000"/>
            </a:schemeClr>
          </a:solidFill>
          <a:ln>
            <a:noFill/>
          </a:ln>
          <a:effectLst>
            <a:outerShdw blurRad="114300" dist="50800" dir="5400000" algn="ctr" rotWithShape="0">
              <a:srgbClr val="000000">
                <a:alpha val="21000"/>
              </a:srgbClr>
            </a:outerShdw>
          </a:effectLst>
        </p:spPr>
        <p:style>
          <a:lnRef idx="2">
            <a:schemeClr val="accent1">
              <a:shade val="50000"/>
            </a:schemeClr>
          </a:lnRef>
          <a:fillRef idx="1">
            <a:schemeClr val="accent1"/>
          </a:fillRef>
          <a:effectRef idx="0">
            <a:schemeClr val="accent1"/>
          </a:effectRef>
          <a:fontRef idx="minor">
            <a:schemeClr val="lt1"/>
          </a:fontRef>
        </p:style>
        <p:txBody>
          <a:bodyPr lIns="90714" tIns="45357" rIns="90714" bIns="45357" anchor="ctr"/>
          <a:lstStyle/>
          <a:p>
            <a:pPr algn="ctr"/>
            <a:r>
              <a:rPr lang="en-US">
                <a:solidFill>
                  <a:schemeClr val="tx1"/>
                </a:solidFill>
                <a:cs typeface="Arial" charset="0"/>
              </a:rPr>
              <a:t>E-VOLUTION T</a:t>
            </a:r>
            <a:r>
              <a:rPr lang="en-US">
                <a:solidFill>
                  <a:schemeClr val="tx1"/>
                </a:solidFill>
                <a:latin typeface="Arial" charset="0"/>
                <a:cs typeface="Arial" charset="0"/>
              </a:rPr>
              <a:t>ire</a:t>
            </a:r>
            <a:r>
              <a:rPr lang="en-US">
                <a:solidFill>
                  <a:schemeClr val="tx1"/>
                </a:solidFill>
                <a:cs typeface="Arial" charset="0"/>
              </a:rPr>
              <a:t> B.V.</a:t>
            </a:r>
            <a:endParaRPr lang="ru-RU">
              <a:solidFill>
                <a:schemeClr val="tx1"/>
              </a:solidFill>
              <a:cs typeface="Arial" charset="0"/>
            </a:endParaRPr>
          </a:p>
        </p:txBody>
      </p:sp>
      <p:sp>
        <p:nvSpPr>
          <p:cNvPr id="16" name="Прямоугольник 15"/>
          <p:cNvSpPr/>
          <p:nvPr/>
        </p:nvSpPr>
        <p:spPr>
          <a:xfrm>
            <a:off x="1042988" y="4306888"/>
            <a:ext cx="2233612" cy="576262"/>
          </a:xfrm>
          <a:prstGeom prst="rect">
            <a:avLst/>
          </a:prstGeom>
          <a:solidFill>
            <a:srgbClr val="A9C1DF"/>
          </a:solidFill>
          <a:ln>
            <a:noFill/>
          </a:ln>
          <a:effectLst>
            <a:outerShdw blurRad="114300" dist="50800" dir="5400000" algn="ctr" rotWithShape="0">
              <a:srgbClr val="000000">
                <a:alpha val="21000"/>
              </a:srgbClr>
            </a:outerShdw>
          </a:effectLst>
        </p:spPr>
        <p:style>
          <a:lnRef idx="2">
            <a:schemeClr val="accent1">
              <a:shade val="50000"/>
            </a:schemeClr>
          </a:lnRef>
          <a:fillRef idx="1">
            <a:schemeClr val="accent1"/>
          </a:fillRef>
          <a:effectRef idx="0">
            <a:schemeClr val="accent1"/>
          </a:effectRef>
          <a:fontRef idx="minor">
            <a:schemeClr val="lt1"/>
          </a:fontRef>
        </p:style>
        <p:txBody>
          <a:bodyPr lIns="90714" tIns="45357" rIns="90714" bIns="45357" anchor="ctr"/>
          <a:lstStyle/>
          <a:p>
            <a:pPr algn="ctr"/>
            <a:r>
              <a:rPr lang="en-US">
                <a:solidFill>
                  <a:schemeClr val="tx1"/>
                </a:solidFill>
                <a:cs typeface="Arial" charset="0"/>
              </a:rPr>
              <a:t>“E-VOLUTION TIRE” (RUSSIA) LTD</a:t>
            </a:r>
            <a:endParaRPr lang="ru-RU">
              <a:solidFill>
                <a:schemeClr val="tx1"/>
              </a:solidFill>
              <a:cs typeface="Arial" charset="0"/>
            </a:endParaRPr>
          </a:p>
        </p:txBody>
      </p:sp>
      <p:sp>
        <p:nvSpPr>
          <p:cNvPr id="17" name="Прямоугольник 16"/>
          <p:cNvSpPr/>
          <p:nvPr/>
        </p:nvSpPr>
        <p:spPr>
          <a:xfrm>
            <a:off x="307975" y="5641975"/>
            <a:ext cx="1728788" cy="749300"/>
          </a:xfrm>
          <a:prstGeom prst="rect">
            <a:avLst/>
          </a:prstGeom>
          <a:solidFill>
            <a:srgbClr val="85A7D1"/>
          </a:solidFill>
          <a:ln>
            <a:noFill/>
          </a:ln>
          <a:effectLst>
            <a:outerShdw blurRad="114300" dist="50800" dir="5400000" algn="ctr" rotWithShape="0">
              <a:srgbClr val="000000">
                <a:alpha val="21000"/>
              </a:srgbClr>
            </a:outerShdw>
          </a:effectLst>
        </p:spPr>
        <p:style>
          <a:lnRef idx="2">
            <a:schemeClr val="accent1">
              <a:shade val="50000"/>
            </a:schemeClr>
          </a:lnRef>
          <a:fillRef idx="1">
            <a:schemeClr val="accent1"/>
          </a:fillRef>
          <a:effectRef idx="0">
            <a:schemeClr val="accent1"/>
          </a:effectRef>
          <a:fontRef idx="minor">
            <a:schemeClr val="lt1"/>
          </a:fontRef>
        </p:style>
        <p:txBody>
          <a:bodyPr lIns="90714" tIns="45357" rIns="90714" bIns="45357" anchor="ctr"/>
          <a:lstStyle/>
          <a:p>
            <a:pPr algn="ctr"/>
            <a:r>
              <a:rPr lang="en-US" sz="1500">
                <a:solidFill>
                  <a:schemeClr val="tx1"/>
                </a:solidFill>
                <a:cs typeface="Arial" charset="0"/>
              </a:rPr>
              <a:t>Kirov tire factory</a:t>
            </a:r>
            <a:endParaRPr lang="ru-RU" sz="1500">
              <a:solidFill>
                <a:schemeClr val="tx1"/>
              </a:solidFill>
              <a:cs typeface="Arial" charset="0"/>
            </a:endParaRPr>
          </a:p>
        </p:txBody>
      </p:sp>
      <p:sp>
        <p:nvSpPr>
          <p:cNvPr id="18" name="Прямоугольник 17"/>
          <p:cNvSpPr/>
          <p:nvPr/>
        </p:nvSpPr>
        <p:spPr>
          <a:xfrm>
            <a:off x="2325688" y="5641975"/>
            <a:ext cx="1727200" cy="749300"/>
          </a:xfrm>
          <a:prstGeom prst="rect">
            <a:avLst/>
          </a:prstGeom>
          <a:solidFill>
            <a:srgbClr val="85A7D1"/>
          </a:solidFill>
          <a:ln>
            <a:noFill/>
          </a:ln>
          <a:effectLst>
            <a:outerShdw blurRad="114300" dist="50800" dir="5400000" algn="ctr" rotWithShape="0">
              <a:srgbClr val="000000">
                <a:alpha val="21000"/>
              </a:srgbClr>
            </a:outerShdw>
          </a:effectLst>
        </p:spPr>
        <p:style>
          <a:lnRef idx="2">
            <a:schemeClr val="accent1">
              <a:shade val="50000"/>
            </a:schemeClr>
          </a:lnRef>
          <a:fillRef idx="1">
            <a:schemeClr val="accent1"/>
          </a:fillRef>
          <a:effectRef idx="0">
            <a:schemeClr val="accent1"/>
          </a:effectRef>
          <a:fontRef idx="minor">
            <a:schemeClr val="lt1"/>
          </a:fontRef>
        </p:style>
        <p:txBody>
          <a:bodyPr lIns="90714" tIns="45357" rIns="90714" bIns="45357" anchor="ctr"/>
          <a:lstStyle/>
          <a:p>
            <a:pPr algn="ctr"/>
            <a:r>
              <a:rPr lang="en-US" sz="1500">
                <a:solidFill>
                  <a:schemeClr val="tx1"/>
                </a:solidFill>
                <a:cs typeface="Arial" charset="0"/>
              </a:rPr>
              <a:t>Voronezh tire factory</a:t>
            </a:r>
            <a:endParaRPr lang="ru-RU" sz="1500">
              <a:solidFill>
                <a:schemeClr val="tx1"/>
              </a:solidFill>
              <a:cs typeface="Arial" charset="0"/>
            </a:endParaRPr>
          </a:p>
        </p:txBody>
      </p:sp>
      <p:pic>
        <p:nvPicPr>
          <p:cNvPr id="16396" name="Picture 1" descr="C:\Documents and Settings\A.S.Bratkovsky\Рабочий стол\logo.jpg"/>
          <p:cNvPicPr>
            <a:picLocks noChangeAspect="1" noChangeArrowheads="1"/>
          </p:cNvPicPr>
          <p:nvPr/>
        </p:nvPicPr>
        <p:blipFill>
          <a:blip r:embed="rId4" cstate="print"/>
          <a:srcRect r="89067"/>
          <a:stretch>
            <a:fillRect/>
          </a:stretch>
        </p:blipFill>
        <p:spPr bwMode="auto">
          <a:xfrm>
            <a:off x="2828925" y="2698750"/>
            <a:ext cx="409575" cy="500063"/>
          </a:xfrm>
          <a:prstGeom prst="rect">
            <a:avLst/>
          </a:prstGeom>
          <a:noFill/>
          <a:ln w="9525">
            <a:noFill/>
            <a:miter lim="800000"/>
            <a:headEnd/>
            <a:tailEnd/>
          </a:ln>
        </p:spPr>
      </p:pic>
      <p:sp>
        <p:nvSpPr>
          <p:cNvPr id="16397" name="Подзаголовок 2"/>
          <p:cNvSpPr txBox="1">
            <a:spLocks/>
          </p:cNvSpPr>
          <p:nvPr/>
        </p:nvSpPr>
        <p:spPr bwMode="auto">
          <a:xfrm>
            <a:off x="3189288" y="2717800"/>
            <a:ext cx="1223962" cy="504825"/>
          </a:xfrm>
          <a:prstGeom prst="rect">
            <a:avLst/>
          </a:prstGeom>
          <a:noFill/>
          <a:ln w="9525">
            <a:noFill/>
            <a:miter lim="800000"/>
            <a:headEnd/>
            <a:tailEnd/>
          </a:ln>
        </p:spPr>
        <p:txBody>
          <a:bodyPr lIns="90714" tIns="45357" rIns="90714" bIns="45357"/>
          <a:lstStyle/>
          <a:p>
            <a:pPr algn="just"/>
            <a:r>
              <a:rPr lang="en-US" sz="1200"/>
              <a:t>Fleming Family &amp; Partners</a:t>
            </a:r>
            <a:endParaRPr lang="ru-RU" sz="1200"/>
          </a:p>
        </p:txBody>
      </p:sp>
      <p:cxnSp>
        <p:nvCxnSpPr>
          <p:cNvPr id="21" name="Прямая соединительная линия 20"/>
          <p:cNvCxnSpPr/>
          <p:nvPr/>
        </p:nvCxnSpPr>
        <p:spPr>
          <a:xfrm flipH="1" flipV="1">
            <a:off x="2411413" y="2501900"/>
            <a:ext cx="949325"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a:stCxn id="15" idx="2"/>
            <a:endCxn id="16" idx="0"/>
          </p:cNvCxnSpPr>
          <p:nvPr/>
        </p:nvCxnSpPr>
        <p:spPr>
          <a:xfrm>
            <a:off x="2154238" y="3725863"/>
            <a:ext cx="4762" cy="5810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p:nvPr/>
        </p:nvCxnSpPr>
        <p:spPr>
          <a:xfrm>
            <a:off x="1100138" y="5310188"/>
            <a:ext cx="0" cy="2889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p:nvPr/>
        </p:nvCxnSpPr>
        <p:spPr>
          <a:xfrm>
            <a:off x="3189288" y="5310188"/>
            <a:ext cx="0" cy="2889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a:off x="1100138" y="5310188"/>
            <a:ext cx="20891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p:nvPr/>
        </p:nvCxnSpPr>
        <p:spPr>
          <a:xfrm flipV="1">
            <a:off x="2152650" y="4883150"/>
            <a:ext cx="0" cy="427038"/>
          </a:xfrm>
          <a:prstGeom prst="line">
            <a:avLst/>
          </a:prstGeom>
        </p:spPr>
        <p:style>
          <a:lnRef idx="1">
            <a:schemeClr val="accent1"/>
          </a:lnRef>
          <a:fillRef idx="0">
            <a:schemeClr val="accent1"/>
          </a:fillRef>
          <a:effectRef idx="0">
            <a:schemeClr val="accent1"/>
          </a:effectRef>
          <a:fontRef idx="minor">
            <a:schemeClr val="tx1"/>
          </a:fontRef>
        </p:style>
      </p:cxnSp>
      <p:sp>
        <p:nvSpPr>
          <p:cNvPr id="16404" name="TextBox 29"/>
          <p:cNvSpPr txBox="1">
            <a:spLocks noChangeArrowheads="1"/>
          </p:cNvSpPr>
          <p:nvPr/>
        </p:nvSpPr>
        <p:spPr bwMode="auto">
          <a:xfrm>
            <a:off x="2182813" y="3994150"/>
            <a:ext cx="647700" cy="277813"/>
          </a:xfrm>
          <a:prstGeom prst="rect">
            <a:avLst/>
          </a:prstGeom>
          <a:noFill/>
          <a:ln w="9525">
            <a:noFill/>
            <a:miter lim="800000"/>
            <a:headEnd/>
            <a:tailEnd/>
          </a:ln>
        </p:spPr>
        <p:txBody>
          <a:bodyPr lIns="90714" tIns="45357" rIns="90714" bIns="45357">
            <a:spAutoFit/>
          </a:bodyPr>
          <a:lstStyle/>
          <a:p>
            <a:r>
              <a:rPr lang="en-US" sz="1200">
                <a:latin typeface="Calibri" pitchFamily="34" charset="0"/>
              </a:rPr>
              <a:t>100%</a:t>
            </a:r>
            <a:endParaRPr lang="ru-RU" sz="1200">
              <a:latin typeface="Calibri" pitchFamily="34" charset="0"/>
            </a:endParaRPr>
          </a:p>
        </p:txBody>
      </p:sp>
      <p:sp>
        <p:nvSpPr>
          <p:cNvPr id="16405" name="TextBox 30"/>
          <p:cNvSpPr txBox="1">
            <a:spLocks noChangeArrowheads="1"/>
          </p:cNvSpPr>
          <p:nvPr/>
        </p:nvSpPr>
        <p:spPr bwMode="auto">
          <a:xfrm>
            <a:off x="525463" y="5310188"/>
            <a:ext cx="574675" cy="277812"/>
          </a:xfrm>
          <a:prstGeom prst="rect">
            <a:avLst/>
          </a:prstGeom>
          <a:noFill/>
          <a:ln w="9525">
            <a:noFill/>
            <a:miter lim="800000"/>
            <a:headEnd/>
            <a:tailEnd/>
          </a:ln>
        </p:spPr>
        <p:txBody>
          <a:bodyPr lIns="90714" tIns="45357" rIns="90714" bIns="45357">
            <a:spAutoFit/>
          </a:bodyPr>
          <a:lstStyle/>
          <a:p>
            <a:r>
              <a:rPr lang="en-US" sz="1200">
                <a:latin typeface="Calibri" pitchFamily="34" charset="0"/>
              </a:rPr>
              <a:t>100%</a:t>
            </a:r>
            <a:endParaRPr lang="ru-RU" sz="1200">
              <a:latin typeface="Calibri" pitchFamily="34" charset="0"/>
            </a:endParaRPr>
          </a:p>
        </p:txBody>
      </p:sp>
      <p:sp>
        <p:nvSpPr>
          <p:cNvPr id="16406" name="TextBox 31"/>
          <p:cNvSpPr txBox="1">
            <a:spLocks noChangeArrowheads="1"/>
          </p:cNvSpPr>
          <p:nvPr/>
        </p:nvSpPr>
        <p:spPr bwMode="auto">
          <a:xfrm>
            <a:off x="3189288" y="5310188"/>
            <a:ext cx="576262" cy="277812"/>
          </a:xfrm>
          <a:prstGeom prst="rect">
            <a:avLst/>
          </a:prstGeom>
          <a:noFill/>
          <a:ln w="9525">
            <a:noFill/>
            <a:miter lim="800000"/>
            <a:headEnd/>
            <a:tailEnd/>
          </a:ln>
        </p:spPr>
        <p:txBody>
          <a:bodyPr lIns="90714" tIns="45357" rIns="90714" bIns="45357">
            <a:spAutoFit/>
          </a:bodyPr>
          <a:lstStyle/>
          <a:p>
            <a:r>
              <a:rPr lang="en-US" sz="1200">
                <a:latin typeface="Calibri" pitchFamily="34" charset="0"/>
              </a:rPr>
              <a:t>100%</a:t>
            </a:r>
            <a:endParaRPr lang="ru-RU" sz="1200">
              <a:latin typeface="Calibri" pitchFamily="34" charset="0"/>
            </a:endParaRPr>
          </a:p>
        </p:txBody>
      </p:sp>
      <p:sp>
        <p:nvSpPr>
          <p:cNvPr id="16407" name="Подзаголовок 2"/>
          <p:cNvSpPr txBox="1">
            <a:spLocks/>
          </p:cNvSpPr>
          <p:nvPr/>
        </p:nvSpPr>
        <p:spPr bwMode="auto">
          <a:xfrm>
            <a:off x="4427538" y="2924175"/>
            <a:ext cx="4392612" cy="1368425"/>
          </a:xfrm>
          <a:prstGeom prst="rect">
            <a:avLst/>
          </a:prstGeom>
          <a:noFill/>
          <a:ln w="9525">
            <a:noFill/>
            <a:miter lim="800000"/>
            <a:headEnd/>
            <a:tailEnd/>
          </a:ln>
        </p:spPr>
        <p:txBody>
          <a:bodyPr lIns="90714" tIns="45357" rIns="90714" bIns="45357"/>
          <a:lstStyle/>
          <a:p>
            <a:pPr algn="ctr">
              <a:lnSpc>
                <a:spcPts val="2088"/>
              </a:lnSpc>
            </a:pPr>
            <a:r>
              <a:rPr lang="en-US" sz="2000"/>
              <a:t>The process of purchasing of the Joint stock company shares had been completed by the year of  2012</a:t>
            </a:r>
            <a:r>
              <a:rPr lang="ru-RU" sz="2000"/>
              <a:t>  </a:t>
            </a:r>
            <a:r>
              <a:rPr lang="en-US" sz="2000"/>
              <a:t>The total planned capacity is more than 10 million tires per year</a:t>
            </a:r>
            <a:endParaRPr lang="ru-RU" sz="2000"/>
          </a:p>
        </p:txBody>
      </p:sp>
      <p:sp>
        <p:nvSpPr>
          <p:cNvPr id="43" name="Номер слайда 42"/>
          <p:cNvSpPr>
            <a:spLocks noGrp="1"/>
          </p:cNvSpPr>
          <p:nvPr>
            <p:ph type="sldNum" sz="quarter" idx="12"/>
          </p:nvPr>
        </p:nvSpPr>
        <p:spPr>
          <a:xfrm>
            <a:off x="7010400" y="6302375"/>
            <a:ext cx="2133600" cy="365125"/>
          </a:xfrm>
        </p:spPr>
        <p:txBody>
          <a:bodyPr/>
          <a:lstStyle/>
          <a:p>
            <a:pPr>
              <a:defRPr/>
            </a:pPr>
            <a:fld id="{51E5F357-D010-487B-81A6-4DFB81A8F591}" type="slidenum">
              <a:rPr lang="ru-RU"/>
              <a:pPr>
                <a:defRPr/>
              </a:pPr>
              <a:t>2</a:t>
            </a:fld>
            <a:endParaRPr lang="ru-RU"/>
          </a:p>
        </p:txBody>
      </p:sp>
      <p:pic>
        <p:nvPicPr>
          <p:cNvPr id="30" name="Picture 2" descr="C:\Users\Invent\Desktop\Rostec.png"/>
          <p:cNvPicPr>
            <a:picLocks noChangeAspect="1" noChangeArrowheads="1"/>
          </p:cNvPicPr>
          <p:nvPr/>
        </p:nvPicPr>
        <p:blipFill>
          <a:blip r:embed="rId5" cstate="print"/>
          <a:srcRect/>
          <a:stretch>
            <a:fillRect/>
          </a:stretch>
        </p:blipFill>
        <p:spPr bwMode="auto">
          <a:xfrm>
            <a:off x="3419873" y="1844824"/>
            <a:ext cx="792087" cy="795255"/>
          </a:xfrm>
          <a:prstGeom prst="rect">
            <a:avLst/>
          </a:prstGeom>
          <a:noFill/>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071563" y="0"/>
            <a:ext cx="7858125" cy="1143000"/>
          </a:xfrm>
          <a:prstGeom prst="rect">
            <a:avLst/>
          </a:prstGeom>
        </p:spPr>
        <p:txBody>
          <a:bodyPr lIns="90714" tIns="45357" rIns="90714" bIns="45357" anchor="ctr">
            <a:normAutofit/>
          </a:bodyPr>
          <a:lstStyle/>
          <a:p>
            <a:pPr algn="r"/>
            <a:r>
              <a:rPr lang="en-US" sz="2400">
                <a:latin typeface="Calibri" pitchFamily="34" charset="0"/>
              </a:rPr>
              <a:t>THE DEMAND OF CORPORATION IN NATURAL RUBBER PURCHASE</a:t>
            </a:r>
            <a:endParaRPr lang="ru-RU" sz="2400">
              <a:latin typeface="Calibri" pitchFamily="34" charset="0"/>
            </a:endParaRPr>
          </a:p>
        </p:txBody>
      </p:sp>
      <p:graphicFrame>
        <p:nvGraphicFramePr>
          <p:cNvPr id="17491" name="Group 83"/>
          <p:cNvGraphicFramePr>
            <a:graphicFrameLocks noGrp="1"/>
          </p:cNvGraphicFramePr>
          <p:nvPr/>
        </p:nvGraphicFramePr>
        <p:xfrm>
          <a:off x="250825" y="1893888"/>
          <a:ext cx="8713788" cy="2831745"/>
        </p:xfrm>
        <a:graphic>
          <a:graphicData uri="http://schemas.openxmlformats.org/drawingml/2006/table">
            <a:tbl>
              <a:tblPr/>
              <a:tblGrid>
                <a:gridCol w="1439863"/>
                <a:gridCol w="904875"/>
                <a:gridCol w="904875"/>
                <a:gridCol w="904875"/>
                <a:gridCol w="903287"/>
                <a:gridCol w="904875"/>
                <a:gridCol w="904875"/>
                <a:gridCol w="903288"/>
                <a:gridCol w="942975"/>
              </a:tblGrid>
              <a:tr h="21907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ru-RU" sz="1300" b="1" i="0" u="none" strike="noStrike" cap="none" normalizeH="0" baseline="0" smtClean="0">
                        <a:ln>
                          <a:noFill/>
                        </a:ln>
                        <a:solidFill>
                          <a:srgbClr val="000000"/>
                        </a:solidFill>
                        <a:effectLst/>
                        <a:latin typeface="Calibri" pitchFamily="34" charset="0"/>
                        <a:cs typeface="Arial" charset="0"/>
                      </a:endParaRPr>
                    </a:p>
                  </a:txBody>
                  <a:tcPr marL="5385" marR="5385" marT="5385" marB="0" anchor="b"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ru-RU" sz="1300" b="1" i="0" u="none" strike="noStrike" cap="none" normalizeH="0" baseline="0" smtClean="0">
                        <a:ln>
                          <a:noFill/>
                        </a:ln>
                        <a:solidFill>
                          <a:srgbClr val="000000"/>
                        </a:solidFill>
                        <a:effectLst/>
                        <a:latin typeface="Calibri" pitchFamily="34" charset="0"/>
                        <a:cs typeface="Arial" charset="0"/>
                      </a:endParaRPr>
                    </a:p>
                  </a:txBody>
                  <a:tcPr marL="5385" marR="5385" marT="5385" marB="0" anchor="b"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ru-RU" sz="1300" b="1" i="0" u="none" strike="noStrike" cap="none" normalizeH="0" baseline="0" smtClean="0">
                        <a:ln>
                          <a:noFill/>
                        </a:ln>
                        <a:solidFill>
                          <a:srgbClr val="000000"/>
                        </a:solidFill>
                        <a:effectLst/>
                        <a:latin typeface="Calibri" pitchFamily="34" charset="0"/>
                        <a:cs typeface="Arial" charset="0"/>
                      </a:endParaRPr>
                    </a:p>
                  </a:txBody>
                  <a:tcPr marL="5385" marR="5385" marT="5385" marB="0" anchor="b"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ru-RU" sz="1300" b="1" i="0" u="none" strike="noStrike" cap="none" normalizeH="0" baseline="0" smtClean="0">
                        <a:ln>
                          <a:noFill/>
                        </a:ln>
                        <a:solidFill>
                          <a:srgbClr val="000000"/>
                        </a:solidFill>
                        <a:effectLst/>
                        <a:latin typeface="Calibri" pitchFamily="34" charset="0"/>
                        <a:cs typeface="Arial" charset="0"/>
                      </a:endParaRPr>
                    </a:p>
                  </a:txBody>
                  <a:tcPr marL="5385" marR="5385" marT="5385" marB="0" anchor="b"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ru-RU" sz="1300" b="1" i="0" u="none" strike="noStrike" cap="none" normalizeH="0" baseline="0" smtClean="0">
                        <a:ln>
                          <a:noFill/>
                        </a:ln>
                        <a:solidFill>
                          <a:srgbClr val="000000"/>
                        </a:solidFill>
                        <a:effectLst/>
                        <a:latin typeface="Calibri" pitchFamily="34" charset="0"/>
                        <a:cs typeface="Arial" charset="0"/>
                      </a:endParaRPr>
                    </a:p>
                  </a:txBody>
                  <a:tcPr marL="5385" marR="5385" marT="5385" marB="0" anchor="b"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ru-RU" sz="1300" b="1" i="0" u="none" strike="noStrike" cap="none" normalizeH="0" baseline="0" smtClean="0">
                        <a:ln>
                          <a:noFill/>
                        </a:ln>
                        <a:solidFill>
                          <a:srgbClr val="000000"/>
                        </a:solidFill>
                        <a:effectLst/>
                        <a:latin typeface="Calibri" pitchFamily="34" charset="0"/>
                        <a:cs typeface="Arial" charset="0"/>
                      </a:endParaRPr>
                    </a:p>
                  </a:txBody>
                  <a:tcPr marL="5385" marR="5385" marT="5385" marB="0" anchor="b"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ru-RU" sz="1300" b="1" i="0" u="none" strike="noStrike" cap="none" normalizeH="0" baseline="0" smtClean="0">
                        <a:ln>
                          <a:noFill/>
                        </a:ln>
                        <a:solidFill>
                          <a:srgbClr val="000000"/>
                        </a:solidFill>
                        <a:effectLst/>
                        <a:latin typeface="Calibri" pitchFamily="34" charset="0"/>
                        <a:cs typeface="Arial" charset="0"/>
                      </a:endParaRPr>
                    </a:p>
                  </a:txBody>
                  <a:tcPr marL="5385" marR="5385" marT="5385" marB="0" anchor="b"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ru-RU" sz="1300" b="1" i="0" u="none" strike="noStrike" cap="none" normalizeH="0" baseline="0" smtClean="0">
                        <a:ln>
                          <a:noFill/>
                        </a:ln>
                        <a:solidFill>
                          <a:srgbClr val="000000"/>
                        </a:solidFill>
                        <a:effectLst/>
                        <a:latin typeface="Calibri" pitchFamily="34" charset="0"/>
                        <a:cs typeface="Arial" charset="0"/>
                      </a:endParaRPr>
                    </a:p>
                  </a:txBody>
                  <a:tcPr marL="5385" marR="5385" marT="5385" marB="0" anchor="b"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r>
              <a:tr h="219075">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0000"/>
                          </a:solidFill>
                          <a:effectLst/>
                          <a:latin typeface="Calibri" pitchFamily="34" charset="0"/>
                          <a:cs typeface="Arial" charset="0"/>
                        </a:rPr>
                        <a:t>год</a:t>
                      </a:r>
                    </a:p>
                  </a:txBody>
                  <a:tcPr marL="5385" marR="5385" marT="5385"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0000"/>
                          </a:solidFill>
                          <a:effectLst/>
                          <a:latin typeface="Calibri" pitchFamily="34" charset="0"/>
                          <a:cs typeface="Arial" charset="0"/>
                        </a:rPr>
                        <a:t>2013</a:t>
                      </a:r>
                    </a:p>
                  </a:txBody>
                  <a:tcPr marL="5385" marR="5385" marT="5385"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0000"/>
                          </a:solidFill>
                          <a:effectLst/>
                          <a:latin typeface="Calibri" pitchFamily="34" charset="0"/>
                          <a:cs typeface="Arial" charset="0"/>
                        </a:rPr>
                        <a:t>2014</a:t>
                      </a:r>
                    </a:p>
                  </a:txBody>
                  <a:tcPr marL="5385" marR="5385" marT="5385"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0000"/>
                          </a:solidFill>
                          <a:effectLst/>
                          <a:latin typeface="Calibri" pitchFamily="34" charset="0"/>
                          <a:cs typeface="Arial" charset="0"/>
                        </a:rPr>
                        <a:t>2015</a:t>
                      </a:r>
                    </a:p>
                  </a:txBody>
                  <a:tcPr marL="5385" marR="5385" marT="5385"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0000"/>
                          </a:solidFill>
                          <a:effectLst/>
                          <a:latin typeface="Calibri" pitchFamily="34" charset="0"/>
                          <a:cs typeface="Arial" charset="0"/>
                        </a:rPr>
                        <a:t>2016</a:t>
                      </a:r>
                    </a:p>
                  </a:txBody>
                  <a:tcPr marL="5385" marR="5385" marT="5385"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0000"/>
                          </a:solidFill>
                          <a:effectLst/>
                          <a:latin typeface="Calibri" pitchFamily="34" charset="0"/>
                          <a:cs typeface="Arial" charset="0"/>
                        </a:rPr>
                        <a:t>2017</a:t>
                      </a:r>
                    </a:p>
                  </a:txBody>
                  <a:tcPr marL="5385" marR="5385" marT="5385"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0000"/>
                          </a:solidFill>
                          <a:effectLst/>
                          <a:latin typeface="Calibri" pitchFamily="34" charset="0"/>
                          <a:cs typeface="Arial" charset="0"/>
                        </a:rPr>
                        <a:t>2018</a:t>
                      </a:r>
                    </a:p>
                  </a:txBody>
                  <a:tcPr marL="5385" marR="5385" marT="5385"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0000"/>
                          </a:solidFill>
                          <a:effectLst/>
                          <a:latin typeface="Calibri" pitchFamily="34" charset="0"/>
                          <a:cs typeface="Arial" charset="0"/>
                        </a:rPr>
                        <a:t>2019</a:t>
                      </a:r>
                    </a:p>
                  </a:txBody>
                  <a:tcPr marL="5385" marR="5385" marT="5385"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0000"/>
                          </a:solidFill>
                          <a:effectLst/>
                          <a:latin typeface="Calibri" pitchFamily="34" charset="0"/>
                          <a:cs typeface="Arial" charset="0"/>
                        </a:rPr>
                        <a:t>2020</a:t>
                      </a:r>
                    </a:p>
                  </a:txBody>
                  <a:tcPr marL="5385" marR="5385" marT="5385" marB="0"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r>
              <a:tr h="6461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Calibri" pitchFamily="34" charset="0"/>
                          <a:cs typeface="Arial" charset="0"/>
                        </a:rPr>
                        <a:t>Planned release of tires by the organizations of corporation (in thousand pcs)</a:t>
                      </a:r>
                      <a:endParaRPr kumimoji="0" lang="ru-RU" sz="1400" b="0" i="0" u="none" strike="noStrike" cap="none" normalizeH="0" baseline="0" smtClean="0">
                        <a:ln>
                          <a:noFill/>
                        </a:ln>
                        <a:solidFill>
                          <a:srgbClr val="000000"/>
                        </a:solidFill>
                        <a:effectLst/>
                        <a:latin typeface="Calibri" pitchFamily="34" charset="0"/>
                        <a:cs typeface="Arial" charset="0"/>
                      </a:endParaRPr>
                    </a:p>
                  </a:txBody>
                  <a:tcPr marL="5385" marR="5385" marT="5385"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0000"/>
                          </a:solidFill>
                          <a:effectLst/>
                          <a:latin typeface="Calibri" pitchFamily="34" charset="0"/>
                          <a:cs typeface="Arial" charset="0"/>
                        </a:rPr>
                        <a:t>  9 935   </a:t>
                      </a:r>
                    </a:p>
                  </a:txBody>
                  <a:tcPr marL="5385" marR="5385" marT="538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0000"/>
                          </a:solidFill>
                          <a:effectLst/>
                          <a:latin typeface="Calibri" pitchFamily="34" charset="0"/>
                          <a:cs typeface="Arial" charset="0"/>
                        </a:rPr>
                        <a:t>10 634   </a:t>
                      </a:r>
                    </a:p>
                  </a:txBody>
                  <a:tcPr marL="5385" marR="5385" marT="538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0000"/>
                          </a:solidFill>
                          <a:effectLst/>
                          <a:latin typeface="Calibri" pitchFamily="34" charset="0"/>
                          <a:cs typeface="Arial" charset="0"/>
                        </a:rPr>
                        <a:t>10 857   </a:t>
                      </a:r>
                    </a:p>
                  </a:txBody>
                  <a:tcPr marL="5385" marR="5385" marT="538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0000"/>
                          </a:solidFill>
                          <a:effectLst/>
                          <a:latin typeface="Calibri" pitchFamily="34" charset="0"/>
                          <a:cs typeface="Arial" charset="0"/>
                        </a:rPr>
                        <a:t>10 772   </a:t>
                      </a:r>
                    </a:p>
                  </a:txBody>
                  <a:tcPr marL="5385" marR="5385" marT="538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0000"/>
                          </a:solidFill>
                          <a:effectLst/>
                          <a:latin typeface="Calibri" pitchFamily="34" charset="0"/>
                          <a:cs typeface="Arial" charset="0"/>
                        </a:rPr>
                        <a:t>10 768   </a:t>
                      </a:r>
                    </a:p>
                  </a:txBody>
                  <a:tcPr marL="5385" marR="5385" marT="538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0000"/>
                          </a:solidFill>
                          <a:effectLst/>
                          <a:latin typeface="Calibri" pitchFamily="34" charset="0"/>
                          <a:cs typeface="Arial" charset="0"/>
                        </a:rPr>
                        <a:t>10 773   </a:t>
                      </a:r>
                    </a:p>
                  </a:txBody>
                  <a:tcPr marL="5385" marR="5385" marT="538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0000"/>
                          </a:solidFill>
                          <a:effectLst/>
                          <a:latin typeface="Calibri" pitchFamily="34" charset="0"/>
                          <a:cs typeface="Arial" charset="0"/>
                        </a:rPr>
                        <a:t>10 773   </a:t>
                      </a:r>
                    </a:p>
                  </a:txBody>
                  <a:tcPr marL="5385" marR="5385" marT="538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0000"/>
                          </a:solidFill>
                          <a:effectLst/>
                          <a:latin typeface="Calibri" pitchFamily="34" charset="0"/>
                          <a:cs typeface="Arial" charset="0"/>
                        </a:rPr>
                        <a:t>10 773   </a:t>
                      </a:r>
                    </a:p>
                  </a:txBody>
                  <a:tcPr marL="5385" marR="5385" marT="538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r>
              <a:tr h="6461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Calibri" pitchFamily="34" charset="0"/>
                          <a:cs typeface="Arial" charset="0"/>
                        </a:rPr>
                        <a:t>Approximate demand of Corporation in natural rubber(tons)</a:t>
                      </a:r>
                      <a:endParaRPr kumimoji="0" lang="ru-RU" sz="1400" b="0" i="0" u="none" strike="noStrike" cap="none" normalizeH="0" baseline="0" smtClean="0">
                        <a:ln>
                          <a:noFill/>
                        </a:ln>
                        <a:solidFill>
                          <a:srgbClr val="000000"/>
                        </a:solidFill>
                        <a:effectLst/>
                        <a:latin typeface="Calibri" pitchFamily="34" charset="0"/>
                        <a:cs typeface="Arial" charset="0"/>
                      </a:endParaRPr>
                    </a:p>
                  </a:txBody>
                  <a:tcPr marL="5385" marR="5385" marT="5385" marB="0" anchor="b"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0000"/>
                          </a:solidFill>
                          <a:effectLst/>
                          <a:latin typeface="Calibri" pitchFamily="34" charset="0"/>
                          <a:cs typeface="Arial" charset="0"/>
                        </a:rPr>
                        <a:t>22 520   </a:t>
                      </a:r>
                    </a:p>
                  </a:txBody>
                  <a:tcPr marL="5385" marR="5385" marT="538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0000"/>
                          </a:solidFill>
                          <a:effectLst/>
                          <a:latin typeface="Calibri" pitchFamily="34" charset="0"/>
                          <a:cs typeface="Arial" charset="0"/>
                        </a:rPr>
                        <a:t>24 104   </a:t>
                      </a:r>
                    </a:p>
                  </a:txBody>
                  <a:tcPr marL="5385" marR="5385" marT="538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0000"/>
                          </a:solidFill>
                          <a:effectLst/>
                          <a:latin typeface="Calibri" pitchFamily="34" charset="0"/>
                          <a:cs typeface="Arial" charset="0"/>
                        </a:rPr>
                        <a:t>24 609   </a:t>
                      </a:r>
                    </a:p>
                  </a:txBody>
                  <a:tcPr marL="5385" marR="5385" marT="538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0000"/>
                          </a:solidFill>
                          <a:effectLst/>
                          <a:latin typeface="Calibri" pitchFamily="34" charset="0"/>
                          <a:cs typeface="Arial" charset="0"/>
                        </a:rPr>
                        <a:t>24 416   </a:t>
                      </a:r>
                    </a:p>
                  </a:txBody>
                  <a:tcPr marL="5385" marR="5385" marT="538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0000"/>
                          </a:solidFill>
                          <a:effectLst/>
                          <a:latin typeface="Calibri" pitchFamily="34" charset="0"/>
                          <a:cs typeface="Arial" charset="0"/>
                        </a:rPr>
                        <a:t>24 407   </a:t>
                      </a:r>
                    </a:p>
                  </a:txBody>
                  <a:tcPr marL="5385" marR="5385" marT="538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0000"/>
                          </a:solidFill>
                          <a:effectLst/>
                          <a:latin typeface="Calibri" pitchFamily="34" charset="0"/>
                          <a:cs typeface="Arial" charset="0"/>
                        </a:rPr>
                        <a:t>24 419   </a:t>
                      </a:r>
                    </a:p>
                  </a:txBody>
                  <a:tcPr marL="5385" marR="5385" marT="538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0000"/>
                          </a:solidFill>
                          <a:effectLst/>
                          <a:latin typeface="Calibri" pitchFamily="34" charset="0"/>
                          <a:cs typeface="Arial" charset="0"/>
                        </a:rPr>
                        <a:t>24 419   </a:t>
                      </a:r>
                    </a:p>
                  </a:txBody>
                  <a:tcPr marL="5385" marR="5385" marT="538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0000"/>
                          </a:solidFill>
                          <a:effectLst/>
                          <a:latin typeface="Calibri" pitchFamily="34" charset="0"/>
                          <a:cs typeface="Arial" charset="0"/>
                        </a:rPr>
                        <a:t>24 419   </a:t>
                      </a:r>
                    </a:p>
                  </a:txBody>
                  <a:tcPr marL="5385" marR="5385" marT="538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CFFCC"/>
                    </a:solidFill>
                  </a:tcPr>
                </a:tc>
              </a:tr>
              <a:tr h="21907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ru-RU" sz="1300" b="1" i="0" u="none" strike="noStrike" cap="none" normalizeH="0" baseline="0" smtClean="0">
                        <a:ln>
                          <a:noFill/>
                        </a:ln>
                        <a:solidFill>
                          <a:srgbClr val="000000"/>
                        </a:solidFill>
                        <a:effectLst/>
                        <a:latin typeface="Calibri" pitchFamily="34" charset="0"/>
                        <a:cs typeface="Arial" charset="0"/>
                      </a:endParaRPr>
                    </a:p>
                  </a:txBody>
                  <a:tcPr marL="5385" marR="5385" marT="5385"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ru-RU" sz="1300" b="1" i="0" u="none" strike="noStrike" cap="none" normalizeH="0" baseline="0" smtClean="0">
                        <a:ln>
                          <a:noFill/>
                        </a:ln>
                        <a:solidFill>
                          <a:srgbClr val="000000"/>
                        </a:solidFill>
                        <a:effectLst/>
                        <a:latin typeface="Calibri" pitchFamily="34" charset="0"/>
                        <a:cs typeface="Arial" charset="0"/>
                      </a:endParaRPr>
                    </a:p>
                  </a:txBody>
                  <a:tcPr marL="5385" marR="5385" marT="5385"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ru-RU" sz="1300" b="1" i="0" u="none" strike="noStrike" cap="none" normalizeH="0" baseline="0" smtClean="0">
                        <a:ln>
                          <a:noFill/>
                        </a:ln>
                        <a:solidFill>
                          <a:srgbClr val="000000"/>
                        </a:solidFill>
                        <a:effectLst/>
                        <a:latin typeface="Calibri" pitchFamily="34" charset="0"/>
                        <a:cs typeface="Arial" charset="0"/>
                      </a:endParaRPr>
                    </a:p>
                  </a:txBody>
                  <a:tcPr marL="5385" marR="5385" marT="5385"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ru-RU" sz="1300" b="1" i="0" u="none" strike="noStrike" cap="none" normalizeH="0" baseline="0" smtClean="0">
                        <a:ln>
                          <a:noFill/>
                        </a:ln>
                        <a:solidFill>
                          <a:srgbClr val="000000"/>
                        </a:solidFill>
                        <a:effectLst/>
                        <a:latin typeface="Calibri" pitchFamily="34" charset="0"/>
                        <a:cs typeface="Arial" charset="0"/>
                      </a:endParaRPr>
                    </a:p>
                  </a:txBody>
                  <a:tcPr marL="5385" marR="5385" marT="5385"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ru-RU" sz="1300" b="1" i="0" u="none" strike="noStrike" cap="none" normalizeH="0" baseline="0" smtClean="0">
                        <a:ln>
                          <a:noFill/>
                        </a:ln>
                        <a:solidFill>
                          <a:srgbClr val="000000"/>
                        </a:solidFill>
                        <a:effectLst/>
                        <a:latin typeface="Calibri" pitchFamily="34" charset="0"/>
                        <a:cs typeface="Arial" charset="0"/>
                      </a:endParaRPr>
                    </a:p>
                  </a:txBody>
                  <a:tcPr marL="5385" marR="5385" marT="5385"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ru-RU" sz="1300" b="1" i="0" u="none" strike="noStrike" cap="none" normalizeH="0" baseline="0" smtClean="0">
                        <a:ln>
                          <a:noFill/>
                        </a:ln>
                        <a:solidFill>
                          <a:srgbClr val="000000"/>
                        </a:solidFill>
                        <a:effectLst/>
                        <a:latin typeface="Calibri" pitchFamily="34" charset="0"/>
                        <a:cs typeface="Arial" charset="0"/>
                      </a:endParaRPr>
                    </a:p>
                  </a:txBody>
                  <a:tcPr marL="5385" marR="5385" marT="5385"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ru-RU" sz="1300" b="1" i="0" u="none" strike="noStrike" cap="none" normalizeH="0" baseline="0" smtClean="0">
                        <a:ln>
                          <a:noFill/>
                        </a:ln>
                        <a:solidFill>
                          <a:srgbClr val="000000"/>
                        </a:solidFill>
                        <a:effectLst/>
                        <a:latin typeface="Calibri" pitchFamily="34" charset="0"/>
                        <a:cs typeface="Arial" charset="0"/>
                      </a:endParaRPr>
                    </a:p>
                  </a:txBody>
                  <a:tcPr marL="5385" marR="5385" marT="5385"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ru-RU" sz="1300" b="1" i="0" u="none" strike="noStrike" cap="none" normalizeH="0" baseline="0" smtClean="0">
                        <a:ln>
                          <a:noFill/>
                        </a:ln>
                        <a:solidFill>
                          <a:srgbClr val="000000"/>
                        </a:solidFill>
                        <a:effectLst/>
                        <a:latin typeface="Calibri" pitchFamily="34" charset="0"/>
                        <a:cs typeface="Arial" charset="0"/>
                      </a:endParaRPr>
                    </a:p>
                  </a:txBody>
                  <a:tcPr marL="5385" marR="5385" marT="5385"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ru-RU" sz="1300" b="1" i="0" u="none" strike="noStrike" cap="none" normalizeH="0" baseline="0" smtClean="0">
                        <a:ln>
                          <a:noFill/>
                        </a:ln>
                        <a:solidFill>
                          <a:srgbClr val="000000"/>
                        </a:solidFill>
                        <a:effectLst/>
                        <a:latin typeface="Calibri" pitchFamily="34" charset="0"/>
                        <a:cs typeface="Arial" charset="0"/>
                      </a:endParaRPr>
                    </a:p>
                  </a:txBody>
                  <a:tcPr marL="5385" marR="5385" marT="5385"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r>
            </a:tbl>
          </a:graphicData>
        </a:graphic>
      </p:graphicFrame>
      <p:sp>
        <p:nvSpPr>
          <p:cNvPr id="7" name="Номер слайда 6"/>
          <p:cNvSpPr>
            <a:spLocks noGrp="1"/>
          </p:cNvSpPr>
          <p:nvPr>
            <p:ph type="sldNum" sz="quarter" idx="12"/>
          </p:nvPr>
        </p:nvSpPr>
        <p:spPr>
          <a:xfrm>
            <a:off x="7010400" y="6492875"/>
            <a:ext cx="2133600" cy="365125"/>
          </a:xfrm>
        </p:spPr>
        <p:txBody>
          <a:bodyPr/>
          <a:lstStyle/>
          <a:p>
            <a:pPr>
              <a:defRPr/>
            </a:pPr>
            <a:fld id="{3074E1F6-7CDF-4C6E-9804-C33355E3C0DD}" type="slidenum">
              <a:rPr lang="ru-RU"/>
              <a:pPr>
                <a:defRPr/>
              </a:pPr>
              <a:t>3</a:t>
            </a:fld>
            <a:endParaRPr lang="ru-RU" dirty="0"/>
          </a:p>
        </p:txBody>
      </p:sp>
      <p:sp>
        <p:nvSpPr>
          <p:cNvPr id="17480" name="Подзаголовок 2"/>
          <p:cNvSpPr>
            <a:spLocks noGrp="1"/>
          </p:cNvSpPr>
          <p:nvPr>
            <p:ph type="subTitle" idx="1"/>
          </p:nvPr>
        </p:nvSpPr>
        <p:spPr>
          <a:xfrm>
            <a:off x="250825" y="1412875"/>
            <a:ext cx="3384550" cy="503238"/>
          </a:xfrm>
        </p:spPr>
        <p:txBody>
          <a:bodyPr/>
          <a:lstStyle/>
          <a:p>
            <a:pPr algn="l">
              <a:lnSpc>
                <a:spcPts val="2088"/>
              </a:lnSpc>
              <a:spcBef>
                <a:spcPct val="0"/>
              </a:spcBef>
            </a:pPr>
            <a:r>
              <a:rPr lang="en-US" sz="1400" smtClean="0">
                <a:solidFill>
                  <a:schemeClr val="tx1"/>
                </a:solidFill>
                <a:latin typeface="Arial" charset="0"/>
                <a:cs typeface="Arial" charset="0"/>
              </a:rPr>
              <a:t>Joint Stock company demand</a:t>
            </a:r>
            <a:r>
              <a:rPr lang="ru-RU" sz="1400" smtClean="0">
                <a:solidFill>
                  <a:schemeClr val="tx1"/>
                </a:solidFill>
                <a:latin typeface="Arial" charset="0"/>
                <a:cs typeface="Arial" charset="0"/>
              </a:rPr>
              <a:t>:</a:t>
            </a:r>
          </a:p>
          <a:p>
            <a:pPr>
              <a:lnSpc>
                <a:spcPts val="2088"/>
              </a:lnSpc>
              <a:spcBef>
                <a:spcPct val="0"/>
              </a:spcBef>
            </a:pPr>
            <a:endParaRPr lang="ru-RU" sz="2000" smtClean="0">
              <a:solidFill>
                <a:schemeClr val="tx1"/>
              </a:solidFill>
              <a:latin typeface="Arial" charset="0"/>
              <a:cs typeface="Arial" charset="0"/>
            </a:endParaRPr>
          </a:p>
          <a:p>
            <a:pPr>
              <a:lnSpc>
                <a:spcPts val="2088"/>
              </a:lnSpc>
              <a:spcBef>
                <a:spcPct val="0"/>
              </a:spcBef>
            </a:pPr>
            <a:endParaRPr lang="en-US" sz="2000" smtClean="0">
              <a:solidFill>
                <a:schemeClr val="tx1"/>
              </a:solidFill>
              <a:latin typeface="Arial" charset="0"/>
              <a:cs typeface="Arial" charset="0"/>
            </a:endParaRPr>
          </a:p>
        </p:txBody>
      </p:sp>
      <p:sp>
        <p:nvSpPr>
          <p:cNvPr id="22" name="Скругленный прямоугольник 21"/>
          <p:cNvSpPr/>
          <p:nvPr/>
        </p:nvSpPr>
        <p:spPr>
          <a:xfrm>
            <a:off x="468313" y="4868863"/>
            <a:ext cx="8188325" cy="15128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0714" tIns="45357" rIns="90714" bIns="45357" anchor="ctr"/>
          <a:lstStyle/>
          <a:p>
            <a:pPr algn="ctr"/>
            <a:r>
              <a:rPr lang="en-US" sz="2000">
                <a:solidFill>
                  <a:srgbClr val="FFFFFF"/>
                </a:solidFill>
                <a:cs typeface="Arial" charset="0"/>
              </a:rPr>
              <a:t>The Corporation requires purchase of the considerable volume of natural rubber</a:t>
            </a:r>
            <a:endParaRPr lang="ru-RU" sz="2000">
              <a:solidFill>
                <a:srgbClr val="FFFFFF"/>
              </a:solidFill>
              <a:cs typeface="Arial" charset="0"/>
            </a:endParaRPr>
          </a:p>
          <a:p>
            <a:pPr algn="ctr"/>
            <a:r>
              <a:rPr lang="en-US" sz="2000" b="1">
                <a:solidFill>
                  <a:srgbClr val="FFFFFF"/>
                </a:solidFill>
                <a:cs typeface="Arial" charset="0"/>
              </a:rPr>
              <a:t>It comes evident to develop the directions of the production and distribution of natural rubber within the Corporation individual center of competence  </a:t>
            </a:r>
            <a:endParaRPr lang="ru-RU" sz="2000" b="1">
              <a:solidFill>
                <a:srgbClr val="FFFFFF"/>
              </a:solidFill>
              <a:cs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txBox="1">
            <a:spLocks/>
          </p:cNvSpPr>
          <p:nvPr/>
        </p:nvSpPr>
        <p:spPr bwMode="auto">
          <a:xfrm>
            <a:off x="1071563" y="0"/>
            <a:ext cx="7858125" cy="1143000"/>
          </a:xfrm>
          <a:prstGeom prst="rect">
            <a:avLst/>
          </a:prstGeom>
          <a:noFill/>
          <a:ln w="9525">
            <a:noFill/>
            <a:miter lim="800000"/>
            <a:headEnd/>
            <a:tailEnd/>
          </a:ln>
        </p:spPr>
        <p:txBody>
          <a:bodyPr lIns="90714" tIns="45357" rIns="90714" bIns="45357" anchor="ctr"/>
          <a:lstStyle/>
          <a:p>
            <a:pPr algn="r"/>
            <a:r>
              <a:rPr lang="en-US" sz="2900">
                <a:latin typeface="Calibri" pitchFamily="34" charset="0"/>
              </a:rPr>
              <a:t>Corporation – producer of Natural Rubber</a:t>
            </a:r>
            <a:endParaRPr lang="ru-RU" sz="2900">
              <a:latin typeface="Calibri" pitchFamily="34" charset="0"/>
            </a:endParaRPr>
          </a:p>
        </p:txBody>
      </p:sp>
      <p:sp>
        <p:nvSpPr>
          <p:cNvPr id="6" name="Номер слайда 5"/>
          <p:cNvSpPr>
            <a:spLocks noGrp="1"/>
          </p:cNvSpPr>
          <p:nvPr>
            <p:ph type="sldNum" sz="quarter" idx="12"/>
          </p:nvPr>
        </p:nvSpPr>
        <p:spPr>
          <a:xfrm>
            <a:off x="7010400" y="6492875"/>
            <a:ext cx="2133600" cy="365125"/>
          </a:xfrm>
        </p:spPr>
        <p:txBody>
          <a:bodyPr/>
          <a:lstStyle/>
          <a:p>
            <a:pPr>
              <a:defRPr/>
            </a:pPr>
            <a:fld id="{6350451F-C578-4E6E-8D5C-234222D93D7A}" type="slidenum">
              <a:rPr lang="ru-RU"/>
              <a:pPr>
                <a:defRPr/>
              </a:pPr>
              <a:t>4</a:t>
            </a:fld>
            <a:endParaRPr lang="ru-RU" dirty="0"/>
          </a:p>
        </p:txBody>
      </p:sp>
      <p:sp>
        <p:nvSpPr>
          <p:cNvPr id="18435" name="Title 3"/>
          <p:cNvSpPr>
            <a:spLocks noGrp="1"/>
          </p:cNvSpPr>
          <p:nvPr>
            <p:ph type="ctrTitle"/>
          </p:nvPr>
        </p:nvSpPr>
        <p:spPr bwMode="auto">
          <a:xfrm>
            <a:off x="261938" y="1125538"/>
            <a:ext cx="8682037" cy="4048125"/>
          </a:xfrm>
          <a:noFill/>
          <a:ln>
            <a:miter lim="800000"/>
            <a:headEnd/>
            <a:tailEnd/>
          </a:ln>
        </p:spPr>
        <p:txBody>
          <a:bodyPr vert="horz" wrap="square" numCol="1" anchor="t" anchorCtr="0" compatLnSpc="1">
            <a:prstTxWarp prst="textNoShape">
              <a:avLst/>
            </a:prstTxWarp>
          </a:bodyPr>
          <a:lstStyle/>
          <a:p>
            <a:pPr algn="l"/>
            <a:r>
              <a:rPr lang="ru-RU" sz="2200" smtClean="0"/>
              <a:t/>
            </a:r>
            <a:br>
              <a:rPr lang="ru-RU" sz="2200" smtClean="0"/>
            </a:br>
            <a:r>
              <a:rPr lang="en-US" sz="2200" smtClean="0"/>
              <a:t>The corporation owns a share in Joint Russian-Vietnamese enterprise </a:t>
            </a:r>
            <a:r>
              <a:rPr lang="en-US" sz="2200" smtClean="0">
                <a:latin typeface="Arial" charset="0"/>
              </a:rPr>
              <a:t>Visorutex</a:t>
            </a:r>
            <a:r>
              <a:rPr lang="en-US" sz="2200" smtClean="0"/>
              <a:t>  with 1000 hectares of hevea plantations, with the productivity no more than 1500 tons of natural rubber in a year of rating of analogs of TSR brand – 3,5,10.</a:t>
            </a:r>
            <a:br>
              <a:rPr lang="en-US" sz="2200" smtClean="0"/>
            </a:br>
            <a:r>
              <a:rPr lang="ru-RU" sz="2000" smtClean="0"/>
              <a:t/>
            </a:r>
            <a:br>
              <a:rPr lang="ru-RU" sz="2000" smtClean="0"/>
            </a:br>
            <a:r>
              <a:rPr lang="en-US" sz="2000" smtClean="0"/>
              <a:t>Investigation work of production and rubber distribution has been carried out in the period since the year 2011.</a:t>
            </a:r>
            <a:br>
              <a:rPr lang="en-US" sz="2000" smtClean="0"/>
            </a:br>
            <a:r>
              <a:rPr lang="ru-RU" sz="1500" smtClean="0"/>
              <a:t> – </a:t>
            </a:r>
            <a:r>
              <a:rPr lang="en-US" sz="1500" smtClean="0"/>
              <a:t> conditions of the use of hevea plantations (taking into consideration the life cycle of hevea, its grades)</a:t>
            </a:r>
            <a:r>
              <a:rPr lang="ru-RU" sz="1500" smtClean="0"/>
              <a:t> </a:t>
            </a:r>
            <a:r>
              <a:rPr lang="en-US" sz="1500" smtClean="0"/>
              <a:t> have been developed,</a:t>
            </a:r>
            <a:br>
              <a:rPr lang="en-US" sz="1500" smtClean="0"/>
            </a:br>
            <a:r>
              <a:rPr lang="en-US" sz="1500" smtClean="0"/>
              <a:t>- actual problems of production of natural rubber, including questions of renovation of hevea plantations, the possibilities of the use  of the different grades of hevea  have been formulated,</a:t>
            </a:r>
            <a:r>
              <a:rPr lang="ru-RU" sz="1500" smtClean="0"/>
              <a:t/>
            </a:r>
            <a:br>
              <a:rPr lang="ru-RU" sz="1500" smtClean="0"/>
            </a:br>
            <a:r>
              <a:rPr lang="ru-RU" sz="1500" smtClean="0"/>
              <a:t> – </a:t>
            </a:r>
            <a:r>
              <a:rPr lang="en-US" sz="1500" smtClean="0"/>
              <a:t>the variety of technological processes of natural rubber processing with the receiving a rating of analogs of </a:t>
            </a:r>
            <a:r>
              <a:rPr lang="ru-RU" sz="1500" smtClean="0"/>
              <a:t> </a:t>
            </a:r>
            <a:r>
              <a:rPr lang="en-US" sz="1500" smtClean="0"/>
              <a:t>TSR-3, TSR-5, TSR-10 have been investigated</a:t>
            </a:r>
            <a:r>
              <a:rPr lang="ru-RU" sz="2000" smtClean="0"/>
              <a:t/>
            </a:r>
            <a:br>
              <a:rPr lang="ru-RU" sz="2000" smtClean="0"/>
            </a:br>
            <a:r>
              <a:rPr lang="en-US" sz="2000" smtClean="0"/>
              <a:t>Actually, The Center of competence in area of production and distribution of natural rubber has been formed within the frame of Corporation.</a:t>
            </a:r>
            <a:endParaRPr lang="ru-RU" sz="22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50825" y="1196975"/>
            <a:ext cx="8642350" cy="5661025"/>
          </a:xfrm>
          <a:prstGeom prst="rect">
            <a:avLst/>
          </a:prstGeom>
        </p:spPr>
        <p:txBody>
          <a:bodyPr lIns="90714" tIns="45357" rIns="90714" bIns="45357">
            <a:normAutofit/>
          </a:bodyPr>
          <a:lstStyle/>
          <a:p>
            <a:pPr marL="457200" indent="-457200">
              <a:lnSpc>
                <a:spcPct val="80000"/>
              </a:lnSpc>
            </a:pPr>
            <a:r>
              <a:rPr lang="ru-RU" sz="1600" b="1" dirty="0">
                <a:latin typeface="Calibri" pitchFamily="34" charset="0"/>
              </a:rPr>
              <a:t>1. </a:t>
            </a:r>
            <a:r>
              <a:rPr lang="en-US" sz="1600" b="1" dirty="0">
                <a:latin typeface="Calibri" pitchFamily="34" charset="0"/>
              </a:rPr>
              <a:t>Natural rubber purchase at producers (ensuring the demands of the organizations of Corporation for the account of the purchased natural rubber) – as the pilot project </a:t>
            </a:r>
          </a:p>
          <a:p>
            <a:pPr marL="457200" indent="-457200">
              <a:lnSpc>
                <a:spcPct val="80000"/>
              </a:lnSpc>
            </a:pPr>
            <a:r>
              <a:rPr lang="ru-RU" sz="1600" b="1" dirty="0">
                <a:latin typeface="Calibri" pitchFamily="34" charset="0"/>
              </a:rPr>
              <a:t>2.</a:t>
            </a:r>
            <a:r>
              <a:rPr lang="en-US" sz="1600" b="1" dirty="0">
                <a:latin typeface="Calibri" pitchFamily="34" charset="0"/>
              </a:rPr>
              <a:t>The organization of counter deliveries to the Thai Party (full or partial payment of delivered rubber in production( including payment</a:t>
            </a:r>
            <a:r>
              <a:rPr lang="ru-RU" sz="1600" b="1" dirty="0">
                <a:latin typeface="Calibri" pitchFamily="34" charset="0"/>
              </a:rPr>
              <a:t>:</a:t>
            </a:r>
          </a:p>
          <a:p>
            <a:pPr marL="457200" indent="-457200">
              <a:lnSpc>
                <a:spcPct val="80000"/>
              </a:lnSpc>
            </a:pPr>
            <a:r>
              <a:rPr lang="ru-RU" sz="1600" b="1" dirty="0">
                <a:latin typeface="Calibri" pitchFamily="34" charset="0"/>
              </a:rPr>
              <a:t> 	- </a:t>
            </a:r>
            <a:r>
              <a:rPr lang="en-US" sz="1600" b="1" dirty="0">
                <a:latin typeface="Calibri" pitchFamily="34" charset="0"/>
              </a:rPr>
              <a:t> by the products of </a:t>
            </a:r>
            <a:r>
              <a:rPr lang="en-US" sz="1600" b="1" dirty="0" err="1" smtClean="0">
                <a:latin typeface="Calibri" pitchFamily="34" charset="0"/>
              </a:rPr>
              <a:t>Rostec</a:t>
            </a:r>
            <a:r>
              <a:rPr lang="en-US" sz="1600" b="1" dirty="0" smtClean="0">
                <a:latin typeface="Calibri" pitchFamily="34" charset="0"/>
              </a:rPr>
              <a:t> </a:t>
            </a:r>
            <a:r>
              <a:rPr lang="en-US" sz="1600" b="1" dirty="0">
                <a:latin typeface="Calibri" pitchFamily="34" charset="0"/>
              </a:rPr>
              <a:t>State Corporation</a:t>
            </a:r>
            <a:endParaRPr lang="ru-RU" sz="1600" b="1" dirty="0">
              <a:latin typeface="Calibri" pitchFamily="34" charset="0"/>
            </a:endParaRPr>
          </a:p>
          <a:p>
            <a:pPr marL="457200" indent="-457200">
              <a:lnSpc>
                <a:spcPct val="80000"/>
              </a:lnSpc>
            </a:pPr>
            <a:r>
              <a:rPr lang="ru-RU" sz="1600" b="1" dirty="0">
                <a:latin typeface="Calibri" pitchFamily="34" charset="0"/>
              </a:rPr>
              <a:t>	 -</a:t>
            </a:r>
            <a:r>
              <a:rPr lang="en-US" sz="1600" b="1" dirty="0">
                <a:latin typeface="Calibri" pitchFamily="34" charset="0"/>
              </a:rPr>
              <a:t>by  other organization products,  which are in demand of Thailand </a:t>
            </a:r>
            <a:r>
              <a:rPr lang="en-US" sz="1600" b="1" dirty="0" smtClean="0">
                <a:latin typeface="Calibri" pitchFamily="34" charset="0"/>
              </a:rPr>
              <a:t>of </a:t>
            </a:r>
            <a:r>
              <a:rPr lang="en-US" sz="1600" b="1" dirty="0">
                <a:latin typeface="Calibri" pitchFamily="34" charset="0"/>
              </a:rPr>
              <a:t>other organizations</a:t>
            </a:r>
            <a:endParaRPr lang="ru-RU" sz="1200" dirty="0">
              <a:latin typeface="Calibri" pitchFamily="34" charset="0"/>
            </a:endParaRPr>
          </a:p>
          <a:p>
            <a:pPr marL="457200" indent="-457200">
              <a:lnSpc>
                <a:spcPct val="80000"/>
              </a:lnSpc>
            </a:pPr>
            <a:endParaRPr lang="ru-RU" sz="1600" b="1" dirty="0">
              <a:latin typeface="Calibri" pitchFamily="34" charset="0"/>
            </a:endParaRPr>
          </a:p>
          <a:p>
            <a:pPr marL="457200" indent="-457200">
              <a:lnSpc>
                <a:spcPct val="80000"/>
              </a:lnSpc>
            </a:pPr>
            <a:r>
              <a:rPr lang="ru-RU" sz="1600" b="1" dirty="0">
                <a:latin typeface="Calibri" pitchFamily="34" charset="0"/>
              </a:rPr>
              <a:t>3. </a:t>
            </a:r>
            <a:r>
              <a:rPr lang="en-US" sz="1600" b="1" dirty="0">
                <a:latin typeface="Calibri" pitchFamily="34" charset="0"/>
              </a:rPr>
              <a:t>The development of scientific technical cooperation in the field of production of natural rubber, the direction of the possible technological cooperation include</a:t>
            </a:r>
            <a:r>
              <a:rPr lang="ru-RU" sz="1600" b="1" dirty="0">
                <a:latin typeface="Calibri" pitchFamily="34" charset="0"/>
              </a:rPr>
              <a:t>:</a:t>
            </a:r>
          </a:p>
          <a:p>
            <a:pPr marL="457200" indent="-457200">
              <a:lnSpc>
                <a:spcPct val="80000"/>
              </a:lnSpc>
              <a:buFontTx/>
              <a:buChar char="-"/>
            </a:pPr>
            <a:r>
              <a:rPr lang="ru-RU" sz="1600" dirty="0">
                <a:latin typeface="Calibri" pitchFamily="34" charset="0"/>
              </a:rPr>
              <a:t> 	</a:t>
            </a:r>
            <a:r>
              <a:rPr lang="en-US" sz="1600" dirty="0">
                <a:latin typeface="Calibri" pitchFamily="34" charset="0"/>
              </a:rPr>
              <a:t>The effective renovation of </a:t>
            </a:r>
            <a:r>
              <a:rPr lang="en-US" sz="1600" dirty="0" err="1">
                <a:latin typeface="Calibri" pitchFamily="34" charset="0"/>
              </a:rPr>
              <a:t>hevea</a:t>
            </a:r>
            <a:r>
              <a:rPr lang="en-US" sz="1600" dirty="0">
                <a:latin typeface="Calibri" pitchFamily="34" charset="0"/>
              </a:rPr>
              <a:t> plantation for the ensuring the high efficiency and productivity</a:t>
            </a:r>
            <a:r>
              <a:rPr lang="ru-RU" sz="1600" dirty="0">
                <a:latin typeface="Calibri" pitchFamily="34" charset="0"/>
              </a:rPr>
              <a:t> </a:t>
            </a:r>
          </a:p>
          <a:p>
            <a:pPr marL="457200" indent="-457200">
              <a:lnSpc>
                <a:spcPct val="80000"/>
              </a:lnSpc>
              <a:buFontTx/>
              <a:buChar char="-"/>
            </a:pPr>
            <a:r>
              <a:rPr lang="ru-RU" sz="1600" dirty="0">
                <a:latin typeface="Calibri" pitchFamily="34" charset="0"/>
              </a:rPr>
              <a:t> 	</a:t>
            </a:r>
            <a:r>
              <a:rPr lang="en-US" sz="1600" dirty="0">
                <a:latin typeface="Calibri" pitchFamily="34" charset="0"/>
              </a:rPr>
              <a:t>Innovations in technology of collecting primary raw materials of </a:t>
            </a:r>
            <a:r>
              <a:rPr lang="en-US" sz="1600" dirty="0" err="1">
                <a:latin typeface="Calibri" pitchFamily="34" charset="0"/>
              </a:rPr>
              <a:t>hevea</a:t>
            </a:r>
            <a:endParaRPr lang="ru-RU" sz="1600" dirty="0">
              <a:latin typeface="Calibri" pitchFamily="34" charset="0"/>
            </a:endParaRPr>
          </a:p>
          <a:p>
            <a:pPr marL="457200" indent="-457200">
              <a:lnSpc>
                <a:spcPct val="80000"/>
              </a:lnSpc>
              <a:buFontTx/>
              <a:buChar char="-"/>
            </a:pPr>
            <a:r>
              <a:rPr lang="ru-RU" sz="1600" dirty="0">
                <a:latin typeface="Calibri" pitchFamily="34" charset="0"/>
              </a:rPr>
              <a:t> 	</a:t>
            </a:r>
            <a:r>
              <a:rPr lang="en-US" sz="1600" dirty="0">
                <a:latin typeface="Calibri" pitchFamily="34" charset="0"/>
              </a:rPr>
              <a:t>Effective processing of raw materials, production of natural rubber with the required characteristics, application of innovations (technological processes, chemical compositions  and other) for the improvement of properties of natural rubber.</a:t>
            </a:r>
            <a:endParaRPr lang="ru-RU" sz="1600" dirty="0">
              <a:latin typeface="Calibri" pitchFamily="34" charset="0"/>
            </a:endParaRPr>
          </a:p>
          <a:p>
            <a:pPr marL="457200" indent="-457200">
              <a:lnSpc>
                <a:spcPct val="80000"/>
              </a:lnSpc>
            </a:pPr>
            <a:r>
              <a:rPr lang="ru-RU" sz="1600" dirty="0">
                <a:latin typeface="Calibri" pitchFamily="34" charset="0"/>
              </a:rPr>
              <a:t>- 	</a:t>
            </a:r>
            <a:r>
              <a:rPr lang="en-US" sz="1600" dirty="0">
                <a:latin typeface="Calibri" pitchFamily="34" charset="0"/>
              </a:rPr>
              <a:t>Logistic scheme of natural rubber,  ensuring the effective transportation </a:t>
            </a:r>
            <a:endParaRPr lang="ru-RU" sz="1600" dirty="0">
              <a:latin typeface="Calibri" pitchFamily="34" charset="0"/>
            </a:endParaRPr>
          </a:p>
          <a:p>
            <a:pPr marL="457200" indent="-457200">
              <a:lnSpc>
                <a:spcPct val="80000"/>
              </a:lnSpc>
            </a:pPr>
            <a:endParaRPr lang="ru-RU" sz="1600" b="1" dirty="0">
              <a:latin typeface="Calibri" pitchFamily="34" charset="0"/>
            </a:endParaRPr>
          </a:p>
          <a:p>
            <a:pPr marL="457200" indent="-457200">
              <a:lnSpc>
                <a:spcPct val="80000"/>
              </a:lnSpc>
            </a:pPr>
            <a:r>
              <a:rPr lang="en-US" sz="1600" b="1" dirty="0">
                <a:latin typeface="Calibri" pitchFamily="34" charset="0"/>
              </a:rPr>
              <a:t>The possible cooperation of The Corporation with the producers of the natural rubber in Thailand and other profile organizations:</a:t>
            </a:r>
            <a:r>
              <a:rPr lang="ru-RU" sz="1600" b="1" dirty="0">
                <a:latin typeface="Calibri" pitchFamily="34" charset="0"/>
              </a:rPr>
              <a:t> </a:t>
            </a:r>
          </a:p>
          <a:p>
            <a:pPr marL="457200" indent="-457200">
              <a:lnSpc>
                <a:spcPct val="80000"/>
              </a:lnSpc>
            </a:pPr>
            <a:endParaRPr lang="ru-RU" sz="1600" dirty="0">
              <a:latin typeface="Calibri" pitchFamily="34" charset="0"/>
            </a:endParaRPr>
          </a:p>
          <a:p>
            <a:pPr marL="457200" indent="-457200">
              <a:lnSpc>
                <a:spcPct val="80000"/>
              </a:lnSpc>
            </a:pPr>
            <a:r>
              <a:rPr lang="en-US" sz="1600" dirty="0">
                <a:latin typeface="Calibri" pitchFamily="34" charset="0"/>
              </a:rPr>
              <a:t>International Rubber Consortium Limited (</a:t>
            </a:r>
            <a:r>
              <a:rPr lang="en-US" sz="1600" dirty="0" err="1">
                <a:latin typeface="Calibri" pitchFamily="34" charset="0"/>
              </a:rPr>
              <a:t>IRCo</a:t>
            </a:r>
            <a:r>
              <a:rPr lang="en-US" sz="1600" dirty="0">
                <a:latin typeface="Calibri" pitchFamily="34" charset="0"/>
              </a:rPr>
              <a:t>)</a:t>
            </a:r>
            <a:r>
              <a:rPr lang="ru-RU" sz="1600" dirty="0">
                <a:latin typeface="Calibri" pitchFamily="34" charset="0"/>
              </a:rPr>
              <a:t>,</a:t>
            </a:r>
          </a:p>
          <a:p>
            <a:pPr marL="457200" indent="-457200">
              <a:lnSpc>
                <a:spcPct val="80000"/>
              </a:lnSpc>
            </a:pPr>
            <a:r>
              <a:rPr lang="en-US" sz="1600" dirty="0">
                <a:latin typeface="Calibri" pitchFamily="34" charset="0"/>
              </a:rPr>
              <a:t>Replanting Aid Fund(ORRAF)</a:t>
            </a:r>
            <a:r>
              <a:rPr lang="ru-RU" sz="1600" dirty="0">
                <a:latin typeface="Calibri" pitchFamily="34" charset="0"/>
              </a:rPr>
              <a:t>,</a:t>
            </a:r>
          </a:p>
          <a:p>
            <a:pPr marL="457200" indent="-457200">
              <a:lnSpc>
                <a:spcPct val="80000"/>
              </a:lnSpc>
            </a:pPr>
            <a:r>
              <a:rPr lang="en-US" sz="1600" dirty="0">
                <a:latin typeface="Calibri" pitchFamily="34" charset="0"/>
              </a:rPr>
              <a:t>Thai </a:t>
            </a:r>
            <a:r>
              <a:rPr lang="en-US" sz="1600" dirty="0" err="1">
                <a:latin typeface="Calibri" pitchFamily="34" charset="0"/>
              </a:rPr>
              <a:t>Hua</a:t>
            </a:r>
            <a:r>
              <a:rPr lang="en-US" sz="1600" dirty="0">
                <a:latin typeface="Calibri" pitchFamily="34" charset="0"/>
              </a:rPr>
              <a:t> Rubber Public Company Limited,</a:t>
            </a:r>
            <a:endParaRPr lang="ru-RU" sz="1600" dirty="0">
              <a:latin typeface="Calibri" pitchFamily="34" charset="0"/>
            </a:endParaRPr>
          </a:p>
          <a:p>
            <a:pPr marL="457200" indent="-457200">
              <a:lnSpc>
                <a:spcPct val="80000"/>
              </a:lnSpc>
            </a:pPr>
            <a:r>
              <a:rPr lang="en-US" sz="1600" dirty="0">
                <a:latin typeface="Calibri" pitchFamily="34" charset="0"/>
              </a:rPr>
              <a:t>Rubber Estate Organization (REO)</a:t>
            </a:r>
            <a:r>
              <a:rPr lang="ru-RU" sz="1600" dirty="0">
                <a:latin typeface="Calibri" pitchFamily="34" charset="0"/>
              </a:rPr>
              <a:t>, </a:t>
            </a:r>
          </a:p>
          <a:p>
            <a:pPr marL="457200" indent="-457200">
              <a:lnSpc>
                <a:spcPct val="80000"/>
              </a:lnSpc>
            </a:pPr>
            <a:r>
              <a:rPr lang="en-US" sz="1600" dirty="0">
                <a:latin typeface="Calibri" pitchFamily="34" charset="0"/>
              </a:rPr>
              <a:t>Sri </a:t>
            </a:r>
            <a:r>
              <a:rPr lang="en-US" sz="1600" dirty="0" err="1">
                <a:latin typeface="Calibri" pitchFamily="34" charset="0"/>
              </a:rPr>
              <a:t>Trang</a:t>
            </a:r>
            <a:r>
              <a:rPr lang="en-US" sz="1600" dirty="0">
                <a:latin typeface="Calibri" pitchFamily="34" charset="0"/>
              </a:rPr>
              <a:t> Agro-Industry Public Company Limited</a:t>
            </a:r>
            <a:r>
              <a:rPr lang="ru-RU" sz="1600" dirty="0">
                <a:latin typeface="Calibri" pitchFamily="34" charset="0"/>
              </a:rPr>
              <a:t>, </a:t>
            </a:r>
          </a:p>
          <a:p>
            <a:pPr marL="457200" indent="-457200">
              <a:lnSpc>
                <a:spcPct val="80000"/>
              </a:lnSpc>
            </a:pPr>
            <a:r>
              <a:rPr lang="en-US" sz="1600" dirty="0">
                <a:latin typeface="Calibri" pitchFamily="34" charset="0"/>
              </a:rPr>
              <a:t>Thai Rubber Latex Corporation</a:t>
            </a:r>
            <a:r>
              <a:rPr lang="ru-RU" sz="1600" dirty="0">
                <a:latin typeface="Calibri" pitchFamily="34" charset="0"/>
              </a:rPr>
              <a:t>, </a:t>
            </a:r>
            <a:r>
              <a:rPr lang="en-US" sz="1600" dirty="0" smtClean="0">
                <a:latin typeface="Calibri" pitchFamily="34" charset="0"/>
              </a:rPr>
              <a:t>others</a:t>
            </a:r>
            <a:endParaRPr lang="ru-RU" sz="1600" dirty="0">
              <a:latin typeface="Calibri" pitchFamily="34" charset="0"/>
            </a:endParaRPr>
          </a:p>
          <a:p>
            <a:pPr marL="457200" indent="-457200">
              <a:lnSpc>
                <a:spcPct val="80000"/>
              </a:lnSpc>
            </a:pPr>
            <a:endParaRPr lang="ru-RU" sz="1600" b="1" dirty="0">
              <a:latin typeface="Calibri" pitchFamily="34" charset="0"/>
            </a:endParaRPr>
          </a:p>
          <a:p>
            <a:pPr marL="457200" indent="-457200">
              <a:lnSpc>
                <a:spcPct val="80000"/>
              </a:lnSpc>
              <a:buFontTx/>
              <a:buChar char="-"/>
            </a:pPr>
            <a:endParaRPr lang="ru-RU" sz="1600" b="1" dirty="0">
              <a:latin typeface="Calibri" pitchFamily="34" charset="0"/>
            </a:endParaRPr>
          </a:p>
        </p:txBody>
      </p:sp>
      <p:sp>
        <p:nvSpPr>
          <p:cNvPr id="4" name="Title 1"/>
          <p:cNvSpPr txBox="1">
            <a:spLocks/>
          </p:cNvSpPr>
          <p:nvPr/>
        </p:nvSpPr>
        <p:spPr>
          <a:xfrm>
            <a:off x="395288" y="44450"/>
            <a:ext cx="8593137" cy="1143000"/>
          </a:xfrm>
          <a:prstGeom prst="rect">
            <a:avLst/>
          </a:prstGeom>
        </p:spPr>
        <p:txBody>
          <a:bodyPr lIns="90714" tIns="45357" rIns="90714" bIns="45357" anchor="ctr">
            <a:normAutofit/>
          </a:bodyPr>
          <a:lstStyle/>
          <a:p>
            <a:pPr algn="r"/>
            <a:r>
              <a:rPr lang="en-US" sz="2000" dirty="0">
                <a:latin typeface="Calibri" pitchFamily="34" charset="0"/>
              </a:rPr>
              <a:t>Cooperation with THAILAND</a:t>
            </a:r>
          </a:p>
          <a:p>
            <a:pPr algn="r"/>
            <a:r>
              <a:rPr lang="en-US" sz="2000" dirty="0">
                <a:latin typeface="Calibri" pitchFamily="34" charset="0"/>
              </a:rPr>
              <a:t>(The producer of more than 30% of natural rubber world market</a:t>
            </a:r>
            <a:r>
              <a:rPr lang="en-US" sz="2000" dirty="0" smtClean="0">
                <a:latin typeface="Calibri" pitchFamily="34" charset="0"/>
              </a:rPr>
              <a:t>)</a:t>
            </a:r>
            <a:endParaRPr lang="en-US" sz="2000" dirty="0">
              <a:latin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7920038" y="2538413"/>
            <a:ext cx="936625" cy="15748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r>
              <a:rPr lang="en-US" dirty="0" smtClean="0">
                <a:solidFill>
                  <a:schemeClr val="tx1"/>
                </a:solidFill>
              </a:rPr>
              <a:t>Ware-</a:t>
            </a:r>
          </a:p>
          <a:p>
            <a:pPr algn="ctr" defTabSz="907136" fontAlgn="auto">
              <a:spcBef>
                <a:spcPts val="0"/>
              </a:spcBef>
              <a:spcAft>
                <a:spcPts val="0"/>
              </a:spcAft>
              <a:defRPr/>
            </a:pPr>
            <a:r>
              <a:rPr lang="en-US" dirty="0" smtClean="0">
                <a:solidFill>
                  <a:schemeClr val="tx1"/>
                </a:solidFill>
              </a:rPr>
              <a:t>house</a:t>
            </a:r>
            <a:endParaRPr lang="ru-RU" dirty="0">
              <a:solidFill>
                <a:schemeClr val="tx1"/>
              </a:solidFill>
            </a:endParaRPr>
          </a:p>
        </p:txBody>
      </p:sp>
      <p:sp>
        <p:nvSpPr>
          <p:cNvPr id="6" name="Овал 5"/>
          <p:cNvSpPr/>
          <p:nvPr/>
        </p:nvSpPr>
        <p:spPr>
          <a:xfrm>
            <a:off x="1511300" y="2835275"/>
            <a:ext cx="1071563" cy="10668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1400">
                <a:solidFill>
                  <a:schemeClr val="tx1"/>
                </a:solidFill>
                <a:cs typeface="Arial" charset="0"/>
              </a:rPr>
              <a:t>Latex</a:t>
            </a:r>
            <a:endParaRPr lang="ru-RU" sz="1400">
              <a:solidFill>
                <a:schemeClr val="tx1"/>
              </a:solidFill>
              <a:cs typeface="Arial" charset="0"/>
            </a:endParaRPr>
          </a:p>
        </p:txBody>
      </p:sp>
      <p:sp>
        <p:nvSpPr>
          <p:cNvPr id="7" name="Заголовок 1"/>
          <p:cNvSpPr txBox="1">
            <a:spLocks/>
          </p:cNvSpPr>
          <p:nvPr/>
        </p:nvSpPr>
        <p:spPr>
          <a:xfrm>
            <a:off x="303213" y="333375"/>
            <a:ext cx="8229600" cy="1008063"/>
          </a:xfrm>
          <a:prstGeom prst="rect">
            <a:avLst/>
          </a:prstGeom>
        </p:spPr>
        <p:txBody>
          <a:bodyPr lIns="90714" tIns="45357" rIns="90714" bIns="45357">
            <a:normAutofit/>
          </a:bodyPr>
          <a:lstStyle/>
          <a:p>
            <a:pPr algn="ctr"/>
            <a:r>
              <a:rPr lang="en-US" sz="4400">
                <a:latin typeface="Calibri" pitchFamily="34" charset="0"/>
              </a:rPr>
              <a:t>TECHNOLOGY</a:t>
            </a:r>
            <a:endParaRPr lang="ru-RU" sz="4400">
              <a:latin typeface="Calibri" pitchFamily="34" charset="0"/>
            </a:endParaRPr>
          </a:p>
        </p:txBody>
      </p:sp>
      <p:sp>
        <p:nvSpPr>
          <p:cNvPr id="8" name="Содержимое 2"/>
          <p:cNvSpPr txBox="1">
            <a:spLocks/>
          </p:cNvSpPr>
          <p:nvPr/>
        </p:nvSpPr>
        <p:spPr>
          <a:xfrm>
            <a:off x="457200" y="1600200"/>
            <a:ext cx="7462838" cy="4525963"/>
          </a:xfrm>
          <a:prstGeom prst="rect">
            <a:avLst/>
          </a:prstGeom>
        </p:spPr>
        <p:txBody>
          <a:bodyPr lIns="90714" tIns="45357" rIns="90714" bIns="45357">
            <a:normAutofit/>
          </a:bodyPr>
          <a:lstStyle/>
          <a:p>
            <a:pPr algn="ctr">
              <a:spcBef>
                <a:spcPct val="20000"/>
              </a:spcBef>
              <a:buFont typeface="Arial" charset="0"/>
              <a:buNone/>
            </a:pPr>
            <a:endParaRPr lang="ru-RU" sz="1600" dirty="0">
              <a:solidFill>
                <a:srgbClr val="898989"/>
              </a:solidFill>
              <a:latin typeface="Calibri" pitchFamily="34" charset="0"/>
            </a:endParaRPr>
          </a:p>
          <a:p>
            <a:pPr algn="ctr">
              <a:spcBef>
                <a:spcPct val="20000"/>
              </a:spcBef>
              <a:buFont typeface="Arial" charset="0"/>
              <a:buNone/>
            </a:pPr>
            <a:endParaRPr lang="ru-RU" sz="1600" dirty="0">
              <a:solidFill>
                <a:srgbClr val="898989"/>
              </a:solidFill>
              <a:latin typeface="Calibri" pitchFamily="34" charset="0"/>
            </a:endParaRPr>
          </a:p>
          <a:p>
            <a:pPr algn="ctr">
              <a:spcBef>
                <a:spcPct val="20000"/>
              </a:spcBef>
              <a:buFont typeface="Arial" charset="0"/>
              <a:buNone/>
            </a:pPr>
            <a:endParaRPr lang="en-US" sz="1600" dirty="0" smtClean="0">
              <a:solidFill>
                <a:srgbClr val="898989"/>
              </a:solidFill>
              <a:latin typeface="Calibri" pitchFamily="34" charset="0"/>
            </a:endParaRPr>
          </a:p>
          <a:p>
            <a:pPr algn="ctr">
              <a:spcBef>
                <a:spcPct val="20000"/>
              </a:spcBef>
              <a:buFont typeface="Arial" charset="0"/>
              <a:buNone/>
            </a:pPr>
            <a:endParaRPr lang="ru-RU" sz="1600" dirty="0">
              <a:solidFill>
                <a:srgbClr val="898989"/>
              </a:solidFill>
              <a:latin typeface="Calibri" pitchFamily="34" charset="0"/>
            </a:endParaRPr>
          </a:p>
          <a:p>
            <a:pPr algn="ctr">
              <a:spcBef>
                <a:spcPct val="20000"/>
              </a:spcBef>
              <a:buFont typeface="Arial" charset="0"/>
              <a:buNone/>
            </a:pPr>
            <a:endParaRPr lang="ru-RU" sz="1600" dirty="0">
              <a:solidFill>
                <a:srgbClr val="898989"/>
              </a:solidFill>
              <a:latin typeface="Calibri" pitchFamily="34" charset="0"/>
            </a:endParaRPr>
          </a:p>
          <a:p>
            <a:pPr algn="ctr">
              <a:spcBef>
                <a:spcPct val="20000"/>
              </a:spcBef>
              <a:buFont typeface="Arial" charset="0"/>
              <a:buNone/>
            </a:pPr>
            <a:endParaRPr lang="ru-RU" sz="1600" dirty="0">
              <a:solidFill>
                <a:srgbClr val="898989"/>
              </a:solidFill>
              <a:latin typeface="Calibri" pitchFamily="34" charset="0"/>
            </a:endParaRPr>
          </a:p>
          <a:p>
            <a:pPr algn="ctr">
              <a:spcBef>
                <a:spcPct val="20000"/>
              </a:spcBef>
              <a:buFont typeface="Arial" charset="0"/>
              <a:buNone/>
            </a:pPr>
            <a:endParaRPr lang="ru-RU" sz="1600" dirty="0">
              <a:solidFill>
                <a:srgbClr val="898989"/>
              </a:solidFill>
              <a:latin typeface="Calibri" pitchFamily="34" charset="0"/>
            </a:endParaRPr>
          </a:p>
          <a:p>
            <a:pPr algn="ctr">
              <a:spcBef>
                <a:spcPct val="20000"/>
              </a:spcBef>
              <a:buFont typeface="Arial" charset="0"/>
              <a:buNone/>
            </a:pPr>
            <a:endParaRPr lang="ru-RU" sz="1600" dirty="0">
              <a:solidFill>
                <a:srgbClr val="898989"/>
              </a:solidFill>
              <a:latin typeface="Calibri" pitchFamily="34" charset="0"/>
            </a:endParaRPr>
          </a:p>
          <a:p>
            <a:pPr algn="ctr">
              <a:spcBef>
                <a:spcPct val="20000"/>
              </a:spcBef>
              <a:buFont typeface="Arial" charset="0"/>
              <a:buNone/>
            </a:pPr>
            <a:endParaRPr lang="en-US" sz="1600" dirty="0" smtClean="0">
              <a:latin typeface="Calibri" pitchFamily="34" charset="0"/>
            </a:endParaRPr>
          </a:p>
          <a:p>
            <a:pPr algn="ctr">
              <a:spcBef>
                <a:spcPct val="20000"/>
              </a:spcBef>
              <a:buFont typeface="Arial" charset="0"/>
              <a:buNone/>
            </a:pPr>
            <a:endParaRPr lang="en-US" sz="1600" dirty="0" smtClean="0">
              <a:latin typeface="Calibri" pitchFamily="34" charset="0"/>
            </a:endParaRPr>
          </a:p>
          <a:p>
            <a:pPr algn="ctr">
              <a:spcBef>
                <a:spcPct val="20000"/>
              </a:spcBef>
              <a:buFont typeface="Arial" charset="0"/>
              <a:buNone/>
            </a:pPr>
            <a:endParaRPr lang="en-US" sz="1600" dirty="0" smtClean="0">
              <a:latin typeface="Calibri" pitchFamily="34" charset="0"/>
            </a:endParaRPr>
          </a:p>
          <a:p>
            <a:pPr algn="ctr">
              <a:spcBef>
                <a:spcPct val="20000"/>
              </a:spcBef>
              <a:buFont typeface="Arial" charset="0"/>
              <a:buNone/>
            </a:pPr>
            <a:endParaRPr lang="en-US" sz="1600" dirty="0" smtClean="0">
              <a:latin typeface="Calibri" pitchFamily="34" charset="0"/>
            </a:endParaRPr>
          </a:p>
          <a:p>
            <a:pPr algn="ctr">
              <a:spcBef>
                <a:spcPct val="20000"/>
              </a:spcBef>
              <a:buFont typeface="Arial" charset="0"/>
              <a:buNone/>
            </a:pPr>
            <a:r>
              <a:rPr lang="en-US" sz="1600" dirty="0" smtClean="0">
                <a:latin typeface="Calibri" pitchFamily="34" charset="0"/>
              </a:rPr>
              <a:t>High grade natural rubber</a:t>
            </a:r>
            <a:r>
              <a:rPr lang="ru-RU" sz="1600" dirty="0" smtClean="0">
                <a:latin typeface="Calibri" pitchFamily="34" charset="0"/>
              </a:rPr>
              <a:t> </a:t>
            </a:r>
            <a:r>
              <a:rPr lang="ru-RU" sz="1600" dirty="0">
                <a:latin typeface="Calibri" pitchFamily="34" charset="0"/>
              </a:rPr>
              <a:t>(</a:t>
            </a:r>
            <a:r>
              <a:rPr lang="en-US" sz="1600" dirty="0">
                <a:latin typeface="Calibri" pitchFamily="34" charset="0"/>
              </a:rPr>
              <a:t>RSS, TSR </a:t>
            </a:r>
            <a:r>
              <a:rPr lang="en-US" sz="1600" dirty="0" smtClean="0">
                <a:latin typeface="Calibri" pitchFamily="34" charset="0"/>
              </a:rPr>
              <a:t>L, etc.</a:t>
            </a:r>
            <a:r>
              <a:rPr lang="ru-RU" sz="1600" dirty="0" smtClean="0">
                <a:latin typeface="Calibri" pitchFamily="34" charset="0"/>
              </a:rPr>
              <a:t>)</a:t>
            </a:r>
            <a:endParaRPr lang="ru-RU" sz="1600" dirty="0">
              <a:latin typeface="Calibri" pitchFamily="34" charset="0"/>
            </a:endParaRPr>
          </a:p>
          <a:p>
            <a:pPr algn="ctr">
              <a:spcBef>
                <a:spcPct val="20000"/>
              </a:spcBef>
              <a:buFont typeface="Arial" charset="0"/>
              <a:buNone/>
            </a:pPr>
            <a:endParaRPr lang="ru-RU" sz="1600" dirty="0">
              <a:latin typeface="Calibri" pitchFamily="34" charset="0"/>
            </a:endParaRPr>
          </a:p>
          <a:p>
            <a:pPr algn="ctr">
              <a:spcBef>
                <a:spcPct val="20000"/>
              </a:spcBef>
              <a:buFont typeface="Arial" charset="0"/>
              <a:buNone/>
            </a:pPr>
            <a:r>
              <a:rPr lang="en-US" sz="1600" dirty="0" smtClean="0">
                <a:latin typeface="Calibri" pitchFamily="34" charset="0"/>
              </a:rPr>
              <a:t>Low grade natural rubber</a:t>
            </a:r>
            <a:r>
              <a:rPr lang="ru-RU" sz="1600" dirty="0" smtClean="0">
                <a:latin typeface="Calibri" pitchFamily="34" charset="0"/>
              </a:rPr>
              <a:t> </a:t>
            </a:r>
            <a:r>
              <a:rPr lang="ru-RU" sz="1600" dirty="0">
                <a:latin typeface="Calibri" pitchFamily="34" charset="0"/>
              </a:rPr>
              <a:t>(</a:t>
            </a:r>
            <a:r>
              <a:rPr lang="en-US" sz="1600" dirty="0">
                <a:latin typeface="Calibri" pitchFamily="34" charset="0"/>
              </a:rPr>
              <a:t>TSR </a:t>
            </a:r>
            <a:r>
              <a:rPr lang="en-US" sz="1600" dirty="0" smtClean="0">
                <a:latin typeface="Calibri" pitchFamily="34" charset="0"/>
              </a:rPr>
              <a:t>20 and lower</a:t>
            </a:r>
            <a:r>
              <a:rPr lang="ru-RU" sz="1600" dirty="0" smtClean="0">
                <a:latin typeface="Calibri" pitchFamily="34" charset="0"/>
              </a:rPr>
              <a:t>)</a:t>
            </a:r>
            <a:endParaRPr lang="ru-RU" sz="1600" dirty="0">
              <a:latin typeface="Calibri" pitchFamily="34" charset="0"/>
            </a:endParaRPr>
          </a:p>
        </p:txBody>
      </p:sp>
      <p:cxnSp>
        <p:nvCxnSpPr>
          <p:cNvPr id="9" name="Прямая со стрелкой 8"/>
          <p:cNvCxnSpPr/>
          <p:nvPr/>
        </p:nvCxnSpPr>
        <p:spPr>
          <a:xfrm flipV="1">
            <a:off x="1187450" y="3611563"/>
            <a:ext cx="352425" cy="2905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p:nvPr/>
        </p:nvCxnSpPr>
        <p:spPr>
          <a:xfrm>
            <a:off x="1187450" y="4005263"/>
            <a:ext cx="323850" cy="2524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flipV="1">
            <a:off x="2600325" y="3403600"/>
            <a:ext cx="142875" cy="63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Прямоугольник 14"/>
          <p:cNvSpPr/>
          <p:nvPr/>
        </p:nvSpPr>
        <p:spPr>
          <a:xfrm>
            <a:off x="5219700" y="2744788"/>
            <a:ext cx="1116013" cy="1260475"/>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r>
              <a:rPr lang="en-US" sz="1400" dirty="0" smtClean="0">
                <a:solidFill>
                  <a:schemeClr val="bg1"/>
                </a:solidFill>
              </a:rPr>
              <a:t>Drying</a:t>
            </a:r>
            <a:r>
              <a:rPr lang="ru-RU" sz="1400" dirty="0" smtClean="0">
                <a:solidFill>
                  <a:schemeClr val="bg1"/>
                </a:solidFill>
              </a:rPr>
              <a:t> </a:t>
            </a:r>
            <a:r>
              <a:rPr lang="en-US" sz="1400" dirty="0" smtClean="0">
                <a:solidFill>
                  <a:schemeClr val="bg1"/>
                </a:solidFill>
              </a:rPr>
              <a:t>and/or</a:t>
            </a:r>
            <a:r>
              <a:rPr lang="ru-RU" sz="1400" dirty="0" smtClean="0">
                <a:solidFill>
                  <a:schemeClr val="bg1"/>
                </a:solidFill>
              </a:rPr>
              <a:t> </a:t>
            </a:r>
            <a:r>
              <a:rPr lang="en-US" sz="1400" dirty="0" smtClean="0">
                <a:solidFill>
                  <a:schemeClr val="bg1"/>
                </a:solidFill>
              </a:rPr>
              <a:t>smoking</a:t>
            </a:r>
            <a:endParaRPr lang="ru-RU" sz="1400" dirty="0">
              <a:solidFill>
                <a:schemeClr val="bg1"/>
              </a:solidFill>
            </a:endParaRPr>
          </a:p>
        </p:txBody>
      </p:sp>
      <p:cxnSp>
        <p:nvCxnSpPr>
          <p:cNvPr id="16" name="Прямая со стрелкой 15"/>
          <p:cNvCxnSpPr/>
          <p:nvPr/>
        </p:nvCxnSpPr>
        <p:spPr>
          <a:xfrm>
            <a:off x="5003800" y="3465513"/>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Прямоугольник 16"/>
          <p:cNvSpPr/>
          <p:nvPr/>
        </p:nvSpPr>
        <p:spPr>
          <a:xfrm>
            <a:off x="5003800" y="4365625"/>
            <a:ext cx="1728788" cy="358775"/>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r>
              <a:rPr lang="en-US" sz="1400" dirty="0" smtClean="0">
                <a:solidFill>
                  <a:schemeClr val="bg1"/>
                </a:solidFill>
              </a:rPr>
              <a:t>Mixing process</a:t>
            </a:r>
            <a:endParaRPr lang="ru-RU" sz="1400" dirty="0">
              <a:solidFill>
                <a:schemeClr val="bg1"/>
              </a:solidFill>
            </a:endParaRPr>
          </a:p>
        </p:txBody>
      </p:sp>
      <p:cxnSp>
        <p:nvCxnSpPr>
          <p:cNvPr id="18" name="Прямая со стрелкой 17"/>
          <p:cNvCxnSpPr/>
          <p:nvPr/>
        </p:nvCxnSpPr>
        <p:spPr>
          <a:xfrm>
            <a:off x="2916238" y="4508500"/>
            <a:ext cx="208756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Прямоугольник 18"/>
          <p:cNvSpPr/>
          <p:nvPr/>
        </p:nvSpPr>
        <p:spPr>
          <a:xfrm>
            <a:off x="6732588" y="2492375"/>
            <a:ext cx="863600" cy="1620838"/>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r>
              <a:rPr lang="en-US" sz="1200" dirty="0" smtClean="0">
                <a:solidFill>
                  <a:schemeClr val="bg1"/>
                </a:solidFill>
              </a:rPr>
              <a:t>Forming and packaging</a:t>
            </a:r>
            <a:endParaRPr lang="ru-RU" sz="1200" dirty="0">
              <a:solidFill>
                <a:schemeClr val="bg1"/>
              </a:solidFill>
            </a:endParaRPr>
          </a:p>
        </p:txBody>
      </p:sp>
      <p:sp>
        <p:nvSpPr>
          <p:cNvPr id="20" name="Стрелка вправо 19"/>
          <p:cNvSpPr/>
          <p:nvPr/>
        </p:nvSpPr>
        <p:spPr>
          <a:xfrm>
            <a:off x="6335713" y="3287713"/>
            <a:ext cx="396875" cy="446087"/>
          </a:xfrm>
          <a:prstGeom prst="rightArrow">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21" name="Стрелка углом вверх 20"/>
          <p:cNvSpPr/>
          <p:nvPr/>
        </p:nvSpPr>
        <p:spPr>
          <a:xfrm>
            <a:off x="6732588" y="4113213"/>
            <a:ext cx="601662" cy="468312"/>
          </a:xfrm>
          <a:prstGeom prst="bentUpArrow">
            <a:avLst/>
          </a:prstGeom>
          <a:solidFill>
            <a:schemeClr val="bg2">
              <a:lumMod val="10000"/>
            </a:schemeClr>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22" name="Стрелка вправо 21"/>
          <p:cNvSpPr/>
          <p:nvPr/>
        </p:nvSpPr>
        <p:spPr>
          <a:xfrm>
            <a:off x="7596188" y="3554413"/>
            <a:ext cx="323850" cy="379412"/>
          </a:xfrm>
          <a:prstGeom prst="rightArrow">
            <a:avLst/>
          </a:prstGeom>
          <a:solidFill>
            <a:schemeClr val="bg2">
              <a:lumMod val="10000"/>
            </a:schemeClr>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23" name="Стрелка вправо 22"/>
          <p:cNvSpPr/>
          <p:nvPr/>
        </p:nvSpPr>
        <p:spPr>
          <a:xfrm flipV="1">
            <a:off x="6084888" y="5013325"/>
            <a:ext cx="709612" cy="469900"/>
          </a:xfrm>
          <a:prstGeom prst="rightArrow">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24" name="Стрелка вправо 23"/>
          <p:cNvSpPr/>
          <p:nvPr/>
        </p:nvSpPr>
        <p:spPr>
          <a:xfrm>
            <a:off x="6099175" y="5586413"/>
            <a:ext cx="647700" cy="431800"/>
          </a:xfrm>
          <a:prstGeom prst="rightArrow">
            <a:avLst/>
          </a:prstGeom>
          <a:solidFill>
            <a:schemeClr val="bg2">
              <a:lumMod val="10000"/>
            </a:schemeClr>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pic>
        <p:nvPicPr>
          <p:cNvPr id="20501" name="Picture 2" descr="D:\Projects\Каучук\Tree.png"/>
          <p:cNvPicPr>
            <a:picLocks noChangeAspect="1" noChangeArrowheads="1"/>
          </p:cNvPicPr>
          <p:nvPr/>
        </p:nvPicPr>
        <p:blipFill>
          <a:blip r:embed="rId2" cstate="print"/>
          <a:srcRect/>
          <a:stretch>
            <a:fillRect/>
          </a:stretch>
        </p:blipFill>
        <p:spPr bwMode="auto">
          <a:xfrm>
            <a:off x="323850" y="2538413"/>
            <a:ext cx="1611313" cy="1682750"/>
          </a:xfrm>
          <a:prstGeom prst="rect">
            <a:avLst/>
          </a:prstGeom>
          <a:noFill/>
          <a:ln w="9525">
            <a:noFill/>
            <a:miter lim="800000"/>
            <a:headEnd/>
            <a:tailEnd/>
          </a:ln>
        </p:spPr>
      </p:pic>
      <p:sp>
        <p:nvSpPr>
          <p:cNvPr id="26" name="Стрелка вправо 25"/>
          <p:cNvSpPr/>
          <p:nvPr/>
        </p:nvSpPr>
        <p:spPr>
          <a:xfrm rot="5400000">
            <a:off x="5612607" y="3958431"/>
            <a:ext cx="368300" cy="446087"/>
          </a:xfrm>
          <a:prstGeom prst="rightArrow">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27" name="Стрелка вправо 26"/>
          <p:cNvSpPr/>
          <p:nvPr/>
        </p:nvSpPr>
        <p:spPr>
          <a:xfrm>
            <a:off x="7596188" y="2922588"/>
            <a:ext cx="338137" cy="446087"/>
          </a:xfrm>
          <a:prstGeom prst="rightArrow">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28" name="Облако 27"/>
          <p:cNvSpPr/>
          <p:nvPr/>
        </p:nvSpPr>
        <p:spPr>
          <a:xfrm>
            <a:off x="1344613" y="4130675"/>
            <a:ext cx="1646237" cy="900113"/>
          </a:xfrm>
          <a:prstGeom prst="clou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r>
              <a:rPr lang="en-US" sz="1000" dirty="0" smtClean="0">
                <a:solidFill>
                  <a:schemeClr val="tx1"/>
                </a:solidFill>
              </a:rPr>
              <a:t>Field coagulum, including mudded additives</a:t>
            </a:r>
            <a:endParaRPr lang="ru-RU" sz="1000" dirty="0">
              <a:solidFill>
                <a:schemeClr val="tx1"/>
              </a:solidFill>
            </a:endParaRPr>
          </a:p>
        </p:txBody>
      </p:sp>
      <p:sp>
        <p:nvSpPr>
          <p:cNvPr id="20505" name="Прямоугольник 28"/>
          <p:cNvSpPr>
            <a:spLocks noChangeArrowheads="1"/>
          </p:cNvSpPr>
          <p:nvPr/>
        </p:nvSpPr>
        <p:spPr bwMode="auto">
          <a:xfrm>
            <a:off x="2195513" y="1528763"/>
            <a:ext cx="4572000" cy="707886"/>
          </a:xfrm>
          <a:prstGeom prst="rect">
            <a:avLst/>
          </a:prstGeom>
          <a:noFill/>
          <a:ln w="9525">
            <a:noFill/>
            <a:miter lim="800000"/>
            <a:headEnd/>
            <a:tailEnd/>
          </a:ln>
        </p:spPr>
        <p:txBody>
          <a:bodyPr>
            <a:spAutoFit/>
          </a:bodyPr>
          <a:lstStyle/>
          <a:p>
            <a:pPr algn="ctr"/>
            <a:r>
              <a:rPr lang="en-US" sz="2000" dirty="0">
                <a:latin typeface="Calibri" pitchFamily="34" charset="0"/>
              </a:rPr>
              <a:t>The procedure of the receiving of different grades of natural rubber in …</a:t>
            </a:r>
            <a:endParaRPr lang="ru-RU" sz="2000" dirty="0">
              <a:latin typeface="Calibri" pitchFamily="34" charset="0"/>
            </a:endParaRPr>
          </a:p>
        </p:txBody>
      </p:sp>
      <p:sp>
        <p:nvSpPr>
          <p:cNvPr id="25" name="Прямоугольник 24"/>
          <p:cNvSpPr/>
          <p:nvPr/>
        </p:nvSpPr>
        <p:spPr>
          <a:xfrm>
            <a:off x="4067944" y="2708920"/>
            <a:ext cx="899989" cy="1260475"/>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r>
              <a:rPr lang="en-US" sz="1400" dirty="0" smtClean="0">
                <a:solidFill>
                  <a:schemeClr val="bg1"/>
                </a:solidFill>
              </a:rPr>
              <a:t>Washing</a:t>
            </a:r>
            <a:endParaRPr lang="ru-RU" sz="1400" dirty="0">
              <a:solidFill>
                <a:schemeClr val="bg1"/>
              </a:solidFill>
            </a:endParaRPr>
          </a:p>
        </p:txBody>
      </p:sp>
      <p:sp>
        <p:nvSpPr>
          <p:cNvPr id="29" name="Прямоугольник 28"/>
          <p:cNvSpPr/>
          <p:nvPr/>
        </p:nvSpPr>
        <p:spPr>
          <a:xfrm>
            <a:off x="2771800" y="2708920"/>
            <a:ext cx="1116013" cy="1260475"/>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r>
              <a:rPr lang="en-US" sz="1400" dirty="0" smtClean="0">
                <a:solidFill>
                  <a:schemeClr val="bg1"/>
                </a:solidFill>
              </a:rPr>
              <a:t>Coagulation process</a:t>
            </a:r>
            <a:endParaRPr lang="ru-RU" sz="1400" dirty="0">
              <a:solidFill>
                <a:schemeClr val="bg1"/>
              </a:solidFill>
            </a:endParaRPr>
          </a:p>
        </p:txBody>
      </p:sp>
      <p:cxnSp>
        <p:nvCxnSpPr>
          <p:cNvPr id="30" name="Прямая со стрелкой 29"/>
          <p:cNvCxnSpPr/>
          <p:nvPr/>
        </p:nvCxnSpPr>
        <p:spPr>
          <a:xfrm flipV="1">
            <a:off x="3923928" y="3356992"/>
            <a:ext cx="142875" cy="63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Прямоугольник 30"/>
          <p:cNvSpPr>
            <a:spLocks noChangeArrowheads="1"/>
          </p:cNvSpPr>
          <p:nvPr/>
        </p:nvSpPr>
        <p:spPr bwMode="auto">
          <a:xfrm>
            <a:off x="900113" y="260350"/>
            <a:ext cx="7632700" cy="701675"/>
          </a:xfrm>
          <a:prstGeom prst="rect">
            <a:avLst/>
          </a:prstGeom>
          <a:noFill/>
          <a:ln w="9525">
            <a:noFill/>
            <a:miter lim="800000"/>
            <a:headEnd/>
            <a:tailEnd/>
          </a:ln>
        </p:spPr>
        <p:txBody>
          <a:bodyPr>
            <a:spAutoFit/>
          </a:bodyPr>
          <a:lstStyle/>
          <a:p>
            <a:r>
              <a:rPr lang="en-US" sz="2000"/>
              <a:t> The main technological problems in  the current processes of the natural rubber receiving</a:t>
            </a:r>
            <a:endParaRPr lang="ru-RU" sz="2000"/>
          </a:p>
        </p:txBody>
      </p:sp>
      <p:sp>
        <p:nvSpPr>
          <p:cNvPr id="32" name="Номер слайда 4"/>
          <p:cNvSpPr>
            <a:spLocks noGrp="1"/>
          </p:cNvSpPr>
          <p:nvPr>
            <p:ph type="sldNum" sz="quarter" idx="12"/>
          </p:nvPr>
        </p:nvSpPr>
        <p:spPr/>
        <p:txBody>
          <a:bodyPr/>
          <a:lstStyle/>
          <a:p>
            <a:pPr>
              <a:defRPr/>
            </a:pPr>
            <a:fld id="{1396E38F-AE44-452F-B744-26A17FFE85BA}" type="slidenum">
              <a:rPr lang="ru-RU"/>
              <a:pPr>
                <a:defRPr/>
              </a:pPr>
              <a:t>7</a:t>
            </a:fld>
            <a:endParaRPr lang="ru-RU"/>
          </a:p>
        </p:txBody>
      </p:sp>
      <p:sp>
        <p:nvSpPr>
          <p:cNvPr id="33" name="Прямоугольник 32"/>
          <p:cNvSpPr/>
          <p:nvPr/>
        </p:nvSpPr>
        <p:spPr>
          <a:xfrm>
            <a:off x="279400" y="1303338"/>
            <a:ext cx="4135438" cy="5084762"/>
          </a:xfrm>
          <a:prstGeom prst="rect">
            <a:avLst/>
          </a:prstGeom>
          <a:noFill/>
          <a:ln>
            <a:noFill/>
          </a:ln>
        </p:spPr>
        <p:txBody>
          <a:bodyPr>
            <a:spAutoFit/>
          </a:bodyPr>
          <a:lstStyle/>
          <a:p>
            <a:pPr algn="ctr">
              <a:lnSpc>
                <a:spcPct val="120000"/>
              </a:lnSpc>
            </a:pPr>
            <a:r>
              <a:rPr lang="en-US" sz="1600"/>
              <a:t>Used technologies (mainly)</a:t>
            </a:r>
            <a:r>
              <a:rPr lang="ru-RU" sz="1600"/>
              <a:t>:</a:t>
            </a:r>
          </a:p>
          <a:p>
            <a:pPr>
              <a:lnSpc>
                <a:spcPct val="120000"/>
              </a:lnSpc>
            </a:pPr>
            <a:endParaRPr lang="ru-RU" sz="1600" b="1"/>
          </a:p>
          <a:p>
            <a:pPr>
              <a:lnSpc>
                <a:spcPct val="120000"/>
              </a:lnSpc>
            </a:pPr>
            <a:endParaRPr lang="ru-RU" sz="1600" b="1"/>
          </a:p>
          <a:p>
            <a:pPr>
              <a:lnSpc>
                <a:spcPct val="120000"/>
              </a:lnSpc>
            </a:pPr>
            <a:r>
              <a:rPr lang="ru-RU" sz="1600" b="1"/>
              <a:t>1. </a:t>
            </a:r>
            <a:r>
              <a:rPr lang="en-US" sz="1600" b="1"/>
              <a:t>Acid coagulation</a:t>
            </a:r>
            <a:endParaRPr lang="ru-RU" sz="1600" b="1"/>
          </a:p>
          <a:p>
            <a:pPr>
              <a:lnSpc>
                <a:spcPct val="120000"/>
              </a:lnSpc>
            </a:pPr>
            <a:endParaRPr lang="ru-RU" sz="1600" b="1"/>
          </a:p>
          <a:p>
            <a:pPr>
              <a:lnSpc>
                <a:spcPct val="120000"/>
              </a:lnSpc>
            </a:pPr>
            <a:endParaRPr lang="ru-RU" sz="1600" b="1"/>
          </a:p>
          <a:p>
            <a:pPr>
              <a:lnSpc>
                <a:spcPct val="120000"/>
              </a:lnSpc>
            </a:pPr>
            <a:r>
              <a:rPr lang="ru-RU" sz="1600" b="1"/>
              <a:t>2. </a:t>
            </a:r>
            <a:r>
              <a:rPr lang="en-US" sz="1600" b="1"/>
              <a:t>Outdated methods of protecting the rubber from aging</a:t>
            </a:r>
            <a:endParaRPr lang="ru-RU" sz="1600" b="1"/>
          </a:p>
          <a:p>
            <a:pPr>
              <a:lnSpc>
                <a:spcPct val="120000"/>
              </a:lnSpc>
            </a:pPr>
            <a:endParaRPr lang="ru-RU" sz="1600" b="1"/>
          </a:p>
          <a:p>
            <a:pPr>
              <a:lnSpc>
                <a:spcPct val="120000"/>
              </a:lnSpc>
            </a:pPr>
            <a:r>
              <a:rPr lang="ru-RU" sz="1600" b="1"/>
              <a:t>3. </a:t>
            </a:r>
            <a:r>
              <a:rPr lang="en-US" sz="1600" b="1"/>
              <a:t>Unregulated viscosity</a:t>
            </a:r>
            <a:endParaRPr lang="ru-RU" sz="1600" b="1"/>
          </a:p>
          <a:p>
            <a:pPr>
              <a:lnSpc>
                <a:spcPct val="120000"/>
              </a:lnSpc>
            </a:pPr>
            <a:endParaRPr lang="ru-RU" sz="1600" b="1"/>
          </a:p>
          <a:p>
            <a:pPr>
              <a:lnSpc>
                <a:spcPct val="120000"/>
              </a:lnSpc>
            </a:pPr>
            <a:endParaRPr lang="ru-RU" sz="1600" b="1"/>
          </a:p>
          <a:p>
            <a:pPr>
              <a:lnSpc>
                <a:spcPct val="120000"/>
              </a:lnSpc>
            </a:pPr>
            <a:endParaRPr lang="ru-RU" sz="1600" b="1"/>
          </a:p>
          <a:p>
            <a:pPr>
              <a:lnSpc>
                <a:spcPct val="120000"/>
              </a:lnSpc>
            </a:pPr>
            <a:r>
              <a:rPr lang="ru-RU" sz="1600" b="1"/>
              <a:t>4. </a:t>
            </a:r>
            <a:r>
              <a:rPr lang="en-US" sz="1600" b="1"/>
              <a:t>The use of rolling machines</a:t>
            </a:r>
            <a:endParaRPr lang="ru-RU" sz="1600" b="1"/>
          </a:p>
          <a:p>
            <a:pPr>
              <a:lnSpc>
                <a:spcPct val="120000"/>
              </a:lnSpc>
            </a:pPr>
            <a:endParaRPr lang="ru-RU" sz="1600" b="1"/>
          </a:p>
          <a:p>
            <a:pPr>
              <a:lnSpc>
                <a:spcPct val="120000"/>
              </a:lnSpc>
            </a:pPr>
            <a:endParaRPr lang="ru-RU" sz="1600" b="1"/>
          </a:p>
          <a:p>
            <a:pPr algn="ctr">
              <a:lnSpc>
                <a:spcPct val="120000"/>
              </a:lnSpc>
            </a:pPr>
            <a:endParaRPr lang="ru-RU" sz="1600" b="1"/>
          </a:p>
        </p:txBody>
      </p:sp>
      <p:sp>
        <p:nvSpPr>
          <p:cNvPr id="34" name="Стрелка вправо 33"/>
          <p:cNvSpPr/>
          <p:nvPr/>
        </p:nvSpPr>
        <p:spPr>
          <a:xfrm>
            <a:off x="4381500" y="2184400"/>
            <a:ext cx="900113" cy="32385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35" name="Стрелка вправо 34"/>
          <p:cNvSpPr/>
          <p:nvPr/>
        </p:nvSpPr>
        <p:spPr>
          <a:xfrm>
            <a:off x="4402138" y="3048000"/>
            <a:ext cx="900112" cy="32385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36" name="Стрелка вправо 35"/>
          <p:cNvSpPr/>
          <p:nvPr/>
        </p:nvSpPr>
        <p:spPr>
          <a:xfrm>
            <a:off x="4381500" y="5424488"/>
            <a:ext cx="900113" cy="32385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21511" name="Прямоугольник 36"/>
          <p:cNvSpPr>
            <a:spLocks noChangeArrowheads="1"/>
          </p:cNvSpPr>
          <p:nvPr/>
        </p:nvSpPr>
        <p:spPr bwMode="auto">
          <a:xfrm>
            <a:off x="5335588" y="1250950"/>
            <a:ext cx="3484562" cy="5378450"/>
          </a:xfrm>
          <a:prstGeom prst="rect">
            <a:avLst/>
          </a:prstGeom>
          <a:noFill/>
          <a:ln w="9525">
            <a:noFill/>
            <a:miter lim="800000"/>
            <a:headEnd/>
            <a:tailEnd/>
          </a:ln>
        </p:spPr>
        <p:txBody>
          <a:bodyPr>
            <a:spAutoFit/>
          </a:bodyPr>
          <a:lstStyle/>
          <a:p>
            <a:pPr algn="ctr">
              <a:lnSpc>
                <a:spcPct val="120000"/>
              </a:lnSpc>
            </a:pPr>
            <a:r>
              <a:rPr lang="en-US" sz="1600">
                <a:solidFill>
                  <a:srgbClr val="FF0000"/>
                </a:solidFill>
              </a:rPr>
              <a:t>The major shortcomings and its effect on the characteristics</a:t>
            </a:r>
            <a:endParaRPr lang="ru-RU" sz="1600">
              <a:solidFill>
                <a:srgbClr val="FF0000"/>
              </a:solidFill>
            </a:endParaRPr>
          </a:p>
          <a:p>
            <a:pPr>
              <a:lnSpc>
                <a:spcPct val="120000"/>
              </a:lnSpc>
            </a:pPr>
            <a:endParaRPr lang="ru-RU" sz="1600" b="1">
              <a:solidFill>
                <a:srgbClr val="FF0000"/>
              </a:solidFill>
            </a:endParaRPr>
          </a:p>
          <a:p>
            <a:pPr>
              <a:lnSpc>
                <a:spcPct val="120000"/>
              </a:lnSpc>
            </a:pPr>
            <a:r>
              <a:rPr lang="ru-RU" sz="1600" b="1">
                <a:solidFill>
                  <a:srgbClr val="FF0000"/>
                </a:solidFill>
              </a:rPr>
              <a:t>- </a:t>
            </a:r>
            <a:r>
              <a:rPr lang="en-US" sz="1600" b="1">
                <a:solidFill>
                  <a:srgbClr val="FF0000"/>
                </a:solidFill>
              </a:rPr>
              <a:t>The process is time-consuming, with the great demand in water</a:t>
            </a:r>
            <a:endParaRPr lang="ru-RU" sz="1600" b="1">
              <a:solidFill>
                <a:srgbClr val="FF0000"/>
              </a:solidFill>
            </a:endParaRPr>
          </a:p>
          <a:p>
            <a:pPr>
              <a:lnSpc>
                <a:spcPct val="120000"/>
              </a:lnSpc>
            </a:pPr>
            <a:endParaRPr lang="ru-RU" sz="1600" b="1">
              <a:solidFill>
                <a:srgbClr val="FF0000"/>
              </a:solidFill>
            </a:endParaRPr>
          </a:p>
          <a:p>
            <a:pPr>
              <a:lnSpc>
                <a:spcPct val="120000"/>
              </a:lnSpc>
            </a:pPr>
            <a:r>
              <a:rPr lang="ru-RU" sz="1600" b="1">
                <a:solidFill>
                  <a:srgbClr val="FF0000"/>
                </a:solidFill>
              </a:rPr>
              <a:t>- </a:t>
            </a:r>
            <a:r>
              <a:rPr lang="en-US" sz="1600" b="1">
                <a:solidFill>
                  <a:srgbClr val="FF0000"/>
                </a:solidFill>
              </a:rPr>
              <a:t>Deterioration of the natural  rubber during storage</a:t>
            </a:r>
            <a:endParaRPr lang="ru-RU" sz="1600" b="1">
              <a:solidFill>
                <a:srgbClr val="FF0000"/>
              </a:solidFill>
            </a:endParaRPr>
          </a:p>
          <a:p>
            <a:pPr>
              <a:lnSpc>
                <a:spcPct val="120000"/>
              </a:lnSpc>
            </a:pPr>
            <a:endParaRPr lang="ru-RU" sz="1600" b="1">
              <a:solidFill>
                <a:srgbClr val="FF0000"/>
              </a:solidFill>
            </a:endParaRPr>
          </a:p>
          <a:p>
            <a:pPr>
              <a:lnSpc>
                <a:spcPct val="120000"/>
              </a:lnSpc>
            </a:pPr>
            <a:r>
              <a:rPr lang="en-US" sz="1600" b="1">
                <a:solidFill>
                  <a:srgbClr val="FF0000"/>
                </a:solidFill>
              </a:rPr>
              <a:t>- Deterioration of thenatural rubber during the storage. Problems and the need in mastication from the side of consumers</a:t>
            </a:r>
            <a:endParaRPr lang="ru-RU" sz="1600" b="1">
              <a:solidFill>
                <a:srgbClr val="FF0000"/>
              </a:solidFill>
            </a:endParaRPr>
          </a:p>
          <a:p>
            <a:pPr>
              <a:lnSpc>
                <a:spcPct val="120000"/>
              </a:lnSpc>
              <a:buFontTx/>
              <a:buChar char="-"/>
            </a:pPr>
            <a:endParaRPr lang="ru-RU" sz="1600" b="1">
              <a:solidFill>
                <a:srgbClr val="FF0000"/>
              </a:solidFill>
            </a:endParaRPr>
          </a:p>
          <a:p>
            <a:pPr>
              <a:lnSpc>
                <a:spcPct val="120000"/>
              </a:lnSpc>
              <a:buFontTx/>
              <a:buChar char="-"/>
            </a:pPr>
            <a:r>
              <a:rPr lang="en-US" sz="1600" b="1">
                <a:solidFill>
                  <a:srgbClr val="FF0000"/>
                </a:solidFill>
              </a:rPr>
              <a:t>The time-consuming process Deterioration of the natural  rubber during the processing</a:t>
            </a:r>
            <a:endParaRPr lang="ru-RU" sz="1600" b="1"/>
          </a:p>
        </p:txBody>
      </p:sp>
      <p:sp>
        <p:nvSpPr>
          <p:cNvPr id="38" name="Стрелка вправо 37"/>
          <p:cNvSpPr/>
          <p:nvPr/>
        </p:nvSpPr>
        <p:spPr>
          <a:xfrm>
            <a:off x="4402138" y="3948113"/>
            <a:ext cx="900112" cy="32385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txBox="1">
            <a:spLocks/>
          </p:cNvSpPr>
          <p:nvPr/>
        </p:nvSpPr>
        <p:spPr bwMode="auto">
          <a:xfrm>
            <a:off x="1071563" y="0"/>
            <a:ext cx="7858125" cy="1143000"/>
          </a:xfrm>
          <a:prstGeom prst="rect">
            <a:avLst/>
          </a:prstGeom>
          <a:noFill/>
          <a:ln w="9525">
            <a:noFill/>
            <a:miter lim="800000"/>
            <a:headEnd/>
            <a:tailEnd/>
          </a:ln>
        </p:spPr>
        <p:txBody>
          <a:bodyPr lIns="90714" tIns="45357" rIns="90714" bIns="45357" anchor="ctr"/>
          <a:lstStyle/>
          <a:p>
            <a:pPr algn="r"/>
            <a:r>
              <a:rPr lang="en-US" sz="2000" dirty="0" err="1" smtClean="0">
                <a:latin typeface="Calibri" pitchFamily="34" charset="0"/>
              </a:rPr>
              <a:t>Rostec</a:t>
            </a:r>
            <a:r>
              <a:rPr lang="en-US" sz="2000" dirty="0" smtClean="0">
                <a:latin typeface="Calibri" pitchFamily="34" charset="0"/>
              </a:rPr>
              <a:t> </a:t>
            </a:r>
            <a:r>
              <a:rPr lang="en-US" sz="2000" dirty="0">
                <a:latin typeface="Calibri" pitchFamily="34" charset="0"/>
              </a:rPr>
              <a:t>State </a:t>
            </a:r>
            <a:r>
              <a:rPr lang="en-US" sz="2000" dirty="0" smtClean="0">
                <a:latin typeface="Calibri" pitchFamily="34" charset="0"/>
              </a:rPr>
              <a:t>Corporation</a:t>
            </a:r>
            <a:r>
              <a:rPr lang="ru-RU" sz="2000" dirty="0" smtClean="0">
                <a:latin typeface="Calibri" pitchFamily="34" charset="0"/>
              </a:rPr>
              <a:t>: </a:t>
            </a:r>
            <a:endParaRPr lang="ru-RU" sz="2000" dirty="0">
              <a:latin typeface="Calibri" pitchFamily="34" charset="0"/>
            </a:endParaRPr>
          </a:p>
          <a:p>
            <a:pPr algn="r"/>
            <a:r>
              <a:rPr lang="en-US" sz="2000" dirty="0">
                <a:latin typeface="Calibri" pitchFamily="34" charset="0"/>
              </a:rPr>
              <a:t>Examples of perspective technologies in the field of natural rubber, which are in the stage of development </a:t>
            </a:r>
            <a:endParaRPr lang="ru-RU" sz="2000" dirty="0">
              <a:latin typeface="Calibri" pitchFamily="34" charset="0"/>
            </a:endParaRPr>
          </a:p>
        </p:txBody>
      </p:sp>
      <p:sp>
        <p:nvSpPr>
          <p:cNvPr id="6" name="Номер слайда 5"/>
          <p:cNvSpPr>
            <a:spLocks noGrp="1"/>
          </p:cNvSpPr>
          <p:nvPr>
            <p:ph type="sldNum" sz="quarter" idx="12"/>
          </p:nvPr>
        </p:nvSpPr>
        <p:spPr>
          <a:xfrm>
            <a:off x="7010400" y="6492875"/>
            <a:ext cx="2133600" cy="365125"/>
          </a:xfrm>
        </p:spPr>
        <p:txBody>
          <a:bodyPr/>
          <a:lstStyle/>
          <a:p>
            <a:pPr>
              <a:defRPr/>
            </a:pPr>
            <a:fld id="{9B5BAEB9-625B-473B-A233-D1F8A7E039B0}" type="slidenum">
              <a:rPr lang="ru-RU"/>
              <a:pPr>
                <a:defRPr/>
              </a:pPr>
              <a:t>8</a:t>
            </a:fld>
            <a:endParaRPr lang="ru-RU" dirty="0"/>
          </a:p>
        </p:txBody>
      </p:sp>
      <p:sp>
        <p:nvSpPr>
          <p:cNvPr id="8" name="Прямоугольник 7"/>
          <p:cNvSpPr/>
          <p:nvPr/>
        </p:nvSpPr>
        <p:spPr>
          <a:xfrm>
            <a:off x="146050" y="1862138"/>
            <a:ext cx="3597275" cy="4203700"/>
          </a:xfrm>
          <a:prstGeom prst="rect">
            <a:avLst/>
          </a:prstGeom>
          <a:noFill/>
          <a:ln>
            <a:noFill/>
          </a:ln>
        </p:spPr>
        <p:txBody>
          <a:bodyPr>
            <a:spAutoFit/>
          </a:bodyPr>
          <a:lstStyle/>
          <a:p>
            <a:pPr indent="447675" algn="ctr">
              <a:lnSpc>
                <a:spcPct val="120000"/>
              </a:lnSpc>
            </a:pPr>
            <a:r>
              <a:rPr lang="en-US" sz="1600"/>
              <a:t>Proposed solutions</a:t>
            </a:r>
            <a:r>
              <a:rPr lang="ru-RU" sz="1600"/>
              <a:t>:</a:t>
            </a:r>
          </a:p>
          <a:p>
            <a:pPr indent="447675">
              <a:lnSpc>
                <a:spcPct val="120000"/>
              </a:lnSpc>
            </a:pPr>
            <a:endParaRPr lang="ru-RU" sz="1600" b="1"/>
          </a:p>
          <a:p>
            <a:pPr indent="447675">
              <a:lnSpc>
                <a:spcPct val="120000"/>
              </a:lnSpc>
            </a:pPr>
            <a:r>
              <a:rPr lang="ru-RU" sz="1600" b="1"/>
              <a:t>1. </a:t>
            </a:r>
            <a:r>
              <a:rPr lang="en-US" sz="1600" b="1"/>
              <a:t>Transition from an acid to a salt-free coagulation</a:t>
            </a:r>
            <a:endParaRPr lang="ru-RU" sz="1600" b="1"/>
          </a:p>
          <a:p>
            <a:pPr indent="447675">
              <a:lnSpc>
                <a:spcPct val="120000"/>
              </a:lnSpc>
            </a:pPr>
            <a:endParaRPr lang="ru-RU" sz="1600" b="1"/>
          </a:p>
          <a:p>
            <a:pPr indent="447675">
              <a:lnSpc>
                <a:spcPct val="120000"/>
              </a:lnSpc>
            </a:pPr>
            <a:r>
              <a:rPr lang="ru-RU" sz="1600" b="1"/>
              <a:t>2. </a:t>
            </a:r>
            <a:r>
              <a:rPr lang="en-US" sz="1600" b="1"/>
              <a:t>The use of synthetic antioxidants</a:t>
            </a:r>
            <a:endParaRPr lang="ru-RU" sz="1600" b="1"/>
          </a:p>
          <a:p>
            <a:pPr indent="447675">
              <a:lnSpc>
                <a:spcPct val="120000"/>
              </a:lnSpc>
            </a:pPr>
            <a:endParaRPr lang="ru-RU" sz="1600" b="1"/>
          </a:p>
          <a:p>
            <a:pPr indent="447675">
              <a:lnSpc>
                <a:spcPct val="120000"/>
              </a:lnSpc>
            </a:pPr>
            <a:r>
              <a:rPr lang="ru-RU" sz="1600" b="1"/>
              <a:t>3. </a:t>
            </a:r>
            <a:r>
              <a:rPr lang="en-US" sz="1600" b="1"/>
              <a:t>Production of natural rubber with the required and a constant viscosity characterictics</a:t>
            </a:r>
            <a:endParaRPr lang="ru-RU" sz="1600" b="1"/>
          </a:p>
          <a:p>
            <a:pPr indent="447675">
              <a:lnSpc>
                <a:spcPct val="120000"/>
              </a:lnSpc>
            </a:pPr>
            <a:endParaRPr lang="ru-RU" sz="1600" b="1"/>
          </a:p>
          <a:p>
            <a:pPr indent="447675">
              <a:lnSpc>
                <a:spcPct val="120000"/>
              </a:lnSpc>
            </a:pPr>
            <a:r>
              <a:rPr lang="ru-RU" sz="1600" b="1"/>
              <a:t>4. </a:t>
            </a:r>
            <a:r>
              <a:rPr lang="en-US" sz="1600" b="1"/>
              <a:t>The use of hobbing machine of allocation </a:t>
            </a:r>
            <a:endParaRPr lang="ru-RU" sz="1600" b="1"/>
          </a:p>
        </p:txBody>
      </p:sp>
      <p:sp>
        <p:nvSpPr>
          <p:cNvPr id="9" name="Прямоугольник 8"/>
          <p:cNvSpPr/>
          <p:nvPr/>
        </p:nvSpPr>
        <p:spPr>
          <a:xfrm>
            <a:off x="4824413" y="1844675"/>
            <a:ext cx="4140200" cy="5084763"/>
          </a:xfrm>
          <a:prstGeom prst="rect">
            <a:avLst/>
          </a:prstGeom>
          <a:noFill/>
          <a:ln>
            <a:noFill/>
          </a:ln>
        </p:spPr>
        <p:txBody>
          <a:bodyPr>
            <a:spAutoFit/>
          </a:bodyPr>
          <a:lstStyle/>
          <a:p>
            <a:pPr>
              <a:lnSpc>
                <a:spcPct val="120000"/>
              </a:lnSpc>
            </a:pPr>
            <a:r>
              <a:rPr lang="en-US" sz="1600" b="1">
                <a:solidFill>
                  <a:srgbClr val="009900"/>
                </a:solidFill>
              </a:rPr>
              <a:t>Estimated effect </a:t>
            </a:r>
          </a:p>
          <a:p>
            <a:pPr>
              <a:lnSpc>
                <a:spcPct val="120000"/>
              </a:lnSpc>
            </a:pPr>
            <a:endParaRPr lang="ru-RU" sz="1600" b="1">
              <a:solidFill>
                <a:srgbClr val="009900"/>
              </a:solidFill>
            </a:endParaRPr>
          </a:p>
          <a:p>
            <a:pPr>
              <a:lnSpc>
                <a:spcPct val="120000"/>
              </a:lnSpc>
            </a:pPr>
            <a:r>
              <a:rPr lang="ru-RU" sz="1600" b="1">
                <a:solidFill>
                  <a:srgbClr val="009900"/>
                </a:solidFill>
              </a:rPr>
              <a:t>- </a:t>
            </a:r>
            <a:r>
              <a:rPr lang="en-US" sz="1600" b="1">
                <a:solidFill>
                  <a:srgbClr val="009900"/>
                </a:solidFill>
              </a:rPr>
              <a:t>Minimum off water volume for  washing</a:t>
            </a:r>
            <a:endParaRPr lang="ru-RU" sz="1600" b="1">
              <a:solidFill>
                <a:srgbClr val="009900"/>
              </a:solidFill>
            </a:endParaRPr>
          </a:p>
          <a:p>
            <a:pPr>
              <a:lnSpc>
                <a:spcPct val="120000"/>
              </a:lnSpc>
            </a:pPr>
            <a:r>
              <a:rPr lang="en-US" sz="1600" b="1">
                <a:solidFill>
                  <a:srgbClr val="009900"/>
                </a:solidFill>
              </a:rPr>
              <a:t>The possibility to adjust the properties of the naturaal rubber</a:t>
            </a:r>
          </a:p>
          <a:p>
            <a:pPr>
              <a:lnSpc>
                <a:spcPct val="120000"/>
              </a:lnSpc>
            </a:pPr>
            <a:endParaRPr lang="ru-RU" sz="1600" b="1">
              <a:solidFill>
                <a:srgbClr val="009900"/>
              </a:solidFill>
            </a:endParaRPr>
          </a:p>
          <a:p>
            <a:pPr>
              <a:lnSpc>
                <a:spcPct val="120000"/>
              </a:lnSpc>
              <a:buFontTx/>
              <a:buChar char="-"/>
            </a:pPr>
            <a:r>
              <a:rPr lang="en-US" sz="1600" b="1">
                <a:solidFill>
                  <a:srgbClr val="009900"/>
                </a:solidFill>
              </a:rPr>
              <a:t>Increase the shelf life</a:t>
            </a:r>
          </a:p>
          <a:p>
            <a:pPr>
              <a:lnSpc>
                <a:spcPct val="120000"/>
              </a:lnSpc>
              <a:buFontTx/>
              <a:buChar char="-"/>
            </a:pPr>
            <a:r>
              <a:rPr lang="en-US" sz="1600" b="1">
                <a:solidFill>
                  <a:srgbClr val="009900"/>
                </a:solidFill>
              </a:rPr>
              <a:t>Improve consumer properties</a:t>
            </a:r>
          </a:p>
          <a:p>
            <a:pPr>
              <a:lnSpc>
                <a:spcPct val="120000"/>
              </a:lnSpc>
              <a:buFontTx/>
              <a:buChar char="-"/>
            </a:pPr>
            <a:endParaRPr lang="en-US" sz="1600" b="1">
              <a:solidFill>
                <a:srgbClr val="009900"/>
              </a:solidFill>
            </a:endParaRPr>
          </a:p>
          <a:p>
            <a:pPr>
              <a:lnSpc>
                <a:spcPct val="120000"/>
              </a:lnSpc>
              <a:buFontTx/>
              <a:buChar char="-"/>
            </a:pPr>
            <a:r>
              <a:rPr lang="en-US" sz="1600" b="1">
                <a:solidFill>
                  <a:srgbClr val="009900"/>
                </a:solidFill>
              </a:rPr>
              <a:t> Solution of the consumers problems</a:t>
            </a:r>
          </a:p>
          <a:p>
            <a:pPr>
              <a:lnSpc>
                <a:spcPct val="120000"/>
              </a:lnSpc>
              <a:buFontTx/>
              <a:buChar char="-"/>
            </a:pPr>
            <a:r>
              <a:rPr lang="en-US" sz="1600" b="1">
                <a:solidFill>
                  <a:srgbClr val="009900"/>
                </a:solidFill>
              </a:rPr>
              <a:t>The possibility for increasing the price</a:t>
            </a:r>
          </a:p>
          <a:p>
            <a:pPr>
              <a:lnSpc>
                <a:spcPct val="120000"/>
              </a:lnSpc>
              <a:buFontTx/>
              <a:buChar char="-"/>
            </a:pPr>
            <a:endParaRPr lang="en-US" sz="1600" b="1">
              <a:solidFill>
                <a:srgbClr val="009900"/>
              </a:solidFill>
            </a:endParaRPr>
          </a:p>
          <a:p>
            <a:pPr>
              <a:lnSpc>
                <a:spcPct val="120000"/>
              </a:lnSpc>
              <a:buFontTx/>
              <a:buChar char="-"/>
            </a:pPr>
            <a:r>
              <a:rPr lang="en-US" sz="1600" b="1">
                <a:solidFill>
                  <a:srgbClr val="009900"/>
                </a:solidFill>
              </a:rPr>
              <a:t>Improving the quality, increasing productivity</a:t>
            </a:r>
          </a:p>
          <a:p>
            <a:pPr>
              <a:lnSpc>
                <a:spcPct val="120000"/>
              </a:lnSpc>
              <a:buFontTx/>
              <a:buChar char="-"/>
            </a:pPr>
            <a:endParaRPr lang="en-US" sz="1600" b="1">
              <a:solidFill>
                <a:srgbClr val="009900"/>
              </a:solidFill>
            </a:endParaRPr>
          </a:p>
          <a:p>
            <a:pPr>
              <a:lnSpc>
                <a:spcPct val="120000"/>
              </a:lnSpc>
              <a:buFontTx/>
              <a:buChar char="-"/>
            </a:pPr>
            <a:endParaRPr lang="en-US" sz="1600" b="1">
              <a:solidFill>
                <a:srgbClr val="009900"/>
              </a:solidFill>
            </a:endParaRPr>
          </a:p>
          <a:p>
            <a:pPr>
              <a:lnSpc>
                <a:spcPct val="120000"/>
              </a:lnSpc>
              <a:buFontTx/>
              <a:buChar char="-"/>
            </a:pPr>
            <a:endParaRPr lang="ru-RU" sz="1600" b="1"/>
          </a:p>
        </p:txBody>
      </p:sp>
      <p:sp>
        <p:nvSpPr>
          <p:cNvPr id="10" name="Стрелка вправо 9"/>
          <p:cNvSpPr/>
          <p:nvPr/>
        </p:nvSpPr>
        <p:spPr>
          <a:xfrm>
            <a:off x="3816350" y="2503488"/>
            <a:ext cx="900113" cy="323850"/>
          </a:xfrm>
          <a:prstGeom prst="rightArrow">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11" name="Стрелка вправо 10"/>
          <p:cNvSpPr/>
          <p:nvPr/>
        </p:nvSpPr>
        <p:spPr>
          <a:xfrm>
            <a:off x="3797300" y="3654425"/>
            <a:ext cx="900113" cy="325438"/>
          </a:xfrm>
          <a:prstGeom prst="rightArrow">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12" name="Стрелка вправо 11"/>
          <p:cNvSpPr/>
          <p:nvPr/>
        </p:nvSpPr>
        <p:spPr>
          <a:xfrm>
            <a:off x="3797300" y="4554538"/>
            <a:ext cx="900113" cy="325437"/>
          </a:xfrm>
          <a:prstGeom prst="rightArrow">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13" name="Стрелка вправо 12"/>
          <p:cNvSpPr/>
          <p:nvPr/>
        </p:nvSpPr>
        <p:spPr>
          <a:xfrm>
            <a:off x="3797300" y="5454650"/>
            <a:ext cx="900113" cy="325438"/>
          </a:xfrm>
          <a:prstGeom prst="rightArrow">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Прямоугольник 12"/>
          <p:cNvSpPr/>
          <p:nvPr/>
        </p:nvSpPr>
        <p:spPr>
          <a:xfrm>
            <a:off x="3895725" y="3036888"/>
            <a:ext cx="3024188" cy="860425"/>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dirty="0">
                <a:solidFill>
                  <a:schemeClr val="tx1"/>
                </a:solidFill>
                <a:cs typeface="Arial" charset="0"/>
              </a:rPr>
              <a:t>Washing </a:t>
            </a:r>
            <a:endParaRPr lang="en-US" dirty="0" smtClean="0">
              <a:solidFill>
                <a:schemeClr val="tx1"/>
              </a:solidFill>
              <a:cs typeface="Arial" charset="0"/>
            </a:endParaRPr>
          </a:p>
          <a:p>
            <a:r>
              <a:rPr lang="en-US" dirty="0" smtClean="0">
                <a:solidFill>
                  <a:schemeClr val="tx1"/>
                </a:solidFill>
                <a:cs typeface="Arial" charset="0"/>
              </a:rPr>
              <a:t>of coagulum</a:t>
            </a:r>
            <a:endParaRPr lang="ru-RU" dirty="0">
              <a:solidFill>
                <a:schemeClr val="tx1"/>
              </a:solidFill>
              <a:cs typeface="Arial" charset="0"/>
            </a:endParaRPr>
          </a:p>
        </p:txBody>
      </p:sp>
      <p:sp>
        <p:nvSpPr>
          <p:cNvPr id="2" name="Заголовок 1"/>
          <p:cNvSpPr>
            <a:spLocks noGrp="1"/>
          </p:cNvSpPr>
          <p:nvPr>
            <p:ph type="title"/>
          </p:nvPr>
        </p:nvSpPr>
        <p:spPr>
          <a:xfrm>
            <a:off x="457200" y="274638"/>
            <a:ext cx="8229600" cy="993775"/>
          </a:xfrm>
        </p:spPr>
        <p:txBody>
          <a:bodyPr vert="horz" wrap="square" lIns="91440" tIns="45720" rIns="91440" bIns="45720" numCol="1" anchor="t" anchorCtr="0" compatLnSpc="1">
            <a:prstTxWarp prst="textNoShape">
              <a:avLst/>
            </a:prstTxWarp>
            <a:normAutofit/>
          </a:bodyPr>
          <a:lstStyle/>
          <a:p>
            <a:r>
              <a:rPr lang="en-US" sz="3600" smtClean="0"/>
              <a:t>Current technology of acid coagulation</a:t>
            </a:r>
            <a:endParaRPr lang="ru-RU" sz="3600" smtClean="0"/>
          </a:p>
        </p:txBody>
      </p:sp>
      <p:sp>
        <p:nvSpPr>
          <p:cNvPr id="4" name="Номер слайда 3"/>
          <p:cNvSpPr>
            <a:spLocks noGrp="1"/>
          </p:cNvSpPr>
          <p:nvPr>
            <p:ph type="sldNum" sz="quarter" idx="12"/>
          </p:nvPr>
        </p:nvSpPr>
        <p:spPr/>
        <p:txBody>
          <a:bodyPr/>
          <a:lstStyle/>
          <a:p>
            <a:pPr>
              <a:defRPr/>
            </a:pPr>
            <a:fld id="{40951DB5-3160-4671-A3E5-9FC700DF305D}" type="slidenum">
              <a:rPr lang="ru-RU"/>
              <a:pPr>
                <a:defRPr/>
              </a:pPr>
              <a:t>9</a:t>
            </a:fld>
            <a:endParaRPr lang="ru-RU"/>
          </a:p>
        </p:txBody>
      </p:sp>
      <p:sp>
        <p:nvSpPr>
          <p:cNvPr id="5" name="Стрелка вправо 4"/>
          <p:cNvSpPr/>
          <p:nvPr/>
        </p:nvSpPr>
        <p:spPr>
          <a:xfrm>
            <a:off x="541338" y="3151188"/>
            <a:ext cx="906462" cy="2508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6" name="Прямоугольник 5"/>
          <p:cNvSpPr/>
          <p:nvPr/>
        </p:nvSpPr>
        <p:spPr>
          <a:xfrm>
            <a:off x="1447800" y="2816225"/>
            <a:ext cx="1547813" cy="1081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1400">
                <a:solidFill>
                  <a:schemeClr val="tx1"/>
                </a:solidFill>
                <a:cs typeface="Arial" charset="0"/>
              </a:rPr>
              <a:t>Coagulation during 16 hours.</a:t>
            </a:r>
            <a:endParaRPr lang="ru-RU" sz="1400">
              <a:solidFill>
                <a:schemeClr val="tx1"/>
              </a:solidFill>
              <a:cs typeface="Arial" charset="0"/>
            </a:endParaRPr>
          </a:p>
        </p:txBody>
      </p:sp>
      <p:sp>
        <p:nvSpPr>
          <p:cNvPr id="7" name="Скругленный прямоугольник 6"/>
          <p:cNvSpPr/>
          <p:nvPr/>
        </p:nvSpPr>
        <p:spPr>
          <a:xfrm>
            <a:off x="3332163" y="1866900"/>
            <a:ext cx="2292350" cy="5905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solidFill>
                  <a:srgbClr val="FFFFFF"/>
                </a:solidFill>
                <a:cs typeface="Arial" charset="0"/>
              </a:rPr>
              <a:t>Prepared water</a:t>
            </a:r>
            <a:endParaRPr lang="ru-RU">
              <a:solidFill>
                <a:srgbClr val="FFFFFF"/>
              </a:solidFill>
              <a:cs typeface="Arial" charset="0"/>
            </a:endParaRPr>
          </a:p>
        </p:txBody>
      </p:sp>
      <p:sp>
        <p:nvSpPr>
          <p:cNvPr id="8" name="Стрелка вниз 7"/>
          <p:cNvSpPr/>
          <p:nvPr/>
        </p:nvSpPr>
        <p:spPr>
          <a:xfrm>
            <a:off x="1663700" y="2168525"/>
            <a:ext cx="179388" cy="647700"/>
          </a:xfrm>
          <a:prstGeom prst="down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12" name="Стрелка углом 11"/>
          <p:cNvSpPr/>
          <p:nvPr/>
        </p:nvSpPr>
        <p:spPr>
          <a:xfrm rot="10800000">
            <a:off x="2995613" y="2457450"/>
            <a:ext cx="596900" cy="579438"/>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solidFill>
                <a:schemeClr val="tx1"/>
              </a:solidFill>
            </a:endParaRPr>
          </a:p>
        </p:txBody>
      </p:sp>
      <p:sp>
        <p:nvSpPr>
          <p:cNvPr id="16" name="Овал 15"/>
          <p:cNvSpPr/>
          <p:nvPr/>
        </p:nvSpPr>
        <p:spPr>
          <a:xfrm>
            <a:off x="5299075" y="3079750"/>
            <a:ext cx="776288" cy="744538"/>
          </a:xfrm>
          <a:prstGeom prst="ellipse">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17" name="Овал 16"/>
          <p:cNvSpPr/>
          <p:nvPr/>
        </p:nvSpPr>
        <p:spPr>
          <a:xfrm>
            <a:off x="6091238" y="3068638"/>
            <a:ext cx="757237" cy="755650"/>
          </a:xfrm>
          <a:prstGeom prst="ellipse">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18" name="Стрелка углом 17"/>
          <p:cNvSpPr/>
          <p:nvPr/>
        </p:nvSpPr>
        <p:spPr>
          <a:xfrm rot="5400000">
            <a:off x="5353050" y="2439988"/>
            <a:ext cx="1108075" cy="565150"/>
          </a:xfrm>
          <a:prstGeom prst="bentArrow">
            <a:avLst>
              <a:gd name="adj1" fmla="val 25000"/>
              <a:gd name="adj2" fmla="val 17942"/>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solidFill>
                <a:schemeClr val="tx1"/>
              </a:solidFill>
            </a:endParaRPr>
          </a:p>
        </p:txBody>
      </p:sp>
      <p:sp>
        <p:nvSpPr>
          <p:cNvPr id="19" name="Стрелка вправо 18"/>
          <p:cNvSpPr/>
          <p:nvPr/>
        </p:nvSpPr>
        <p:spPr>
          <a:xfrm>
            <a:off x="2995613" y="3392488"/>
            <a:ext cx="900112" cy="252412"/>
          </a:xfrm>
          <a:prstGeom prst="rightArrow">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21" name="Стрелка вниз 20"/>
          <p:cNvSpPr/>
          <p:nvPr/>
        </p:nvSpPr>
        <p:spPr>
          <a:xfrm>
            <a:off x="5951538" y="3733800"/>
            <a:ext cx="238125" cy="698500"/>
          </a:xfrm>
          <a:prstGeom prst="downArrow">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endParaRPr lang="ru-RU"/>
          </a:p>
        </p:txBody>
      </p:sp>
      <p:sp>
        <p:nvSpPr>
          <p:cNvPr id="22" name="Прямоугольник 21"/>
          <p:cNvSpPr/>
          <p:nvPr/>
        </p:nvSpPr>
        <p:spPr>
          <a:xfrm>
            <a:off x="3390900" y="4478338"/>
            <a:ext cx="3348038" cy="606425"/>
          </a:xfrm>
          <a:prstGeom prst="rect">
            <a:avLst/>
          </a:prstGeom>
          <a:solidFill>
            <a:srgbClr val="FF999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solidFill>
                  <a:schemeClr val="tx1"/>
                </a:solidFill>
                <a:cs typeface="Arial" charset="0"/>
              </a:rPr>
              <a:t>Considerable amount of waste water contaminated with acid</a:t>
            </a:r>
            <a:endParaRPr lang="ru-RU">
              <a:solidFill>
                <a:schemeClr val="tx1"/>
              </a:solidFill>
              <a:cs typeface="Arial" charset="0"/>
            </a:endParaRPr>
          </a:p>
        </p:txBody>
      </p:sp>
      <p:sp>
        <p:nvSpPr>
          <p:cNvPr id="23" name="Выноска 3 22"/>
          <p:cNvSpPr/>
          <p:nvPr/>
        </p:nvSpPr>
        <p:spPr>
          <a:xfrm>
            <a:off x="7099300" y="2114550"/>
            <a:ext cx="1144588" cy="684213"/>
          </a:xfrm>
          <a:prstGeom prst="borderCallout3">
            <a:avLst>
              <a:gd name="adj1" fmla="val 18750"/>
              <a:gd name="adj2" fmla="val -8333"/>
              <a:gd name="adj3" fmla="val 18750"/>
              <a:gd name="adj4" fmla="val -16667"/>
              <a:gd name="adj5" fmla="val 90452"/>
              <a:gd name="adj6" fmla="val -31476"/>
              <a:gd name="adj7" fmla="val 151154"/>
              <a:gd name="adj8" fmla="val -4905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1400">
                <a:solidFill>
                  <a:schemeClr val="tx1"/>
                </a:solidFill>
                <a:cs typeface="Arial" charset="0"/>
              </a:rPr>
              <a:t>Scrubbing rollers</a:t>
            </a:r>
            <a:endParaRPr lang="ru-RU" sz="1400">
              <a:solidFill>
                <a:schemeClr val="tx1"/>
              </a:solidFill>
              <a:cs typeface="Arial" charset="0"/>
            </a:endParaRPr>
          </a:p>
        </p:txBody>
      </p:sp>
      <p:sp>
        <p:nvSpPr>
          <p:cNvPr id="24" name="Стрелка вправо 23"/>
          <p:cNvSpPr/>
          <p:nvPr/>
        </p:nvSpPr>
        <p:spPr>
          <a:xfrm>
            <a:off x="6919913" y="3141663"/>
            <a:ext cx="1162050" cy="719385"/>
          </a:xfrm>
          <a:prstGeom prst="rightArrow">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1400" dirty="0">
                <a:solidFill>
                  <a:schemeClr val="tx1"/>
                </a:solidFill>
                <a:cs typeface="Arial" charset="0"/>
              </a:rPr>
              <a:t>Natural rubber</a:t>
            </a:r>
            <a:endParaRPr lang="ru-RU" sz="1400" dirty="0">
              <a:solidFill>
                <a:schemeClr val="tx1"/>
              </a:solidFill>
              <a:cs typeface="Arial" charset="0"/>
            </a:endParaRPr>
          </a:p>
        </p:txBody>
      </p:sp>
      <p:sp>
        <p:nvSpPr>
          <p:cNvPr id="26" name="Прямоугольник 25"/>
          <p:cNvSpPr/>
          <p:nvPr/>
        </p:nvSpPr>
        <p:spPr>
          <a:xfrm>
            <a:off x="1331913" y="5876925"/>
            <a:ext cx="6300787" cy="608013"/>
          </a:xfrm>
          <a:prstGeom prst="rect">
            <a:avLst/>
          </a:prstGeom>
          <a:solidFill>
            <a:schemeClr val="bg1">
              <a:lumMod val="75000"/>
            </a:scheme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solidFill>
                  <a:schemeClr val="tx1"/>
                </a:solidFill>
                <a:cs typeface="Arial" charset="0"/>
              </a:rPr>
              <a:t>Development of  alternative more efficient technologies is evident .</a:t>
            </a:r>
            <a:endParaRPr lang="ru-RU">
              <a:solidFill>
                <a:schemeClr val="tx1"/>
              </a:solidFill>
              <a:cs typeface="Arial" charset="0"/>
            </a:endParaRPr>
          </a:p>
        </p:txBody>
      </p:sp>
      <p:sp>
        <p:nvSpPr>
          <p:cNvPr id="27" name="Овал 26"/>
          <p:cNvSpPr/>
          <p:nvPr/>
        </p:nvSpPr>
        <p:spPr>
          <a:xfrm>
            <a:off x="258763" y="274638"/>
            <a:ext cx="396875" cy="4270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07136" fontAlgn="auto">
              <a:spcBef>
                <a:spcPts val="0"/>
              </a:spcBef>
              <a:spcAft>
                <a:spcPts val="0"/>
              </a:spcAft>
              <a:defRPr/>
            </a:pPr>
            <a:r>
              <a:rPr lang="ru-RU" dirty="0"/>
              <a:t>1</a:t>
            </a:r>
          </a:p>
        </p:txBody>
      </p:sp>
      <p:pic>
        <p:nvPicPr>
          <p:cNvPr id="25" name="Picture 2" descr="C:\Users\Invent\Desktop\Rostec.png"/>
          <p:cNvPicPr>
            <a:picLocks noChangeAspect="1" noChangeArrowheads="1"/>
          </p:cNvPicPr>
          <p:nvPr/>
        </p:nvPicPr>
        <p:blipFill>
          <a:blip r:embed="rId2" cstate="print"/>
          <a:srcRect/>
          <a:stretch>
            <a:fillRect/>
          </a:stretch>
        </p:blipFill>
        <p:spPr bwMode="auto">
          <a:xfrm>
            <a:off x="0" y="5805264"/>
            <a:ext cx="792087" cy="795255"/>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3859</TotalTime>
  <Words>1343</Words>
  <Application>Microsoft Office PowerPoint</Application>
  <PresentationFormat>Экран (4:3)</PresentationFormat>
  <Paragraphs>248</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Office Theme</vt:lpstr>
      <vt:lpstr>Слайд 1</vt:lpstr>
      <vt:lpstr>Слайд 2</vt:lpstr>
      <vt:lpstr>Слайд 3</vt:lpstr>
      <vt:lpstr> The corporation owns a share in Joint Russian-Vietnamese enterprise Visorutex  with 1000 hectares of hevea plantations, with the productivity no more than 1500 tons of natural rubber in a year of rating of analogs of TSR brand – 3,5,10.  Investigation work of production and rubber distribution has been carried out in the period since the year 2011.  –  conditions of the use of hevea plantations (taking into consideration the life cycle of hevea, its grades)  have been developed, - actual problems of production of natural rubber, including questions of renovation of hevea plantations, the possibilities of the use  of the different grades of hevea  have been formulated,  – the variety of technological processes of natural rubber processing with the receiving a rating of analogs of  TSR-3, TSR-5, TSR-10 have been investigated Actually, The Center of competence in area of production and distribution of natural rubber has been formed within the frame of Corporation.</vt:lpstr>
      <vt:lpstr>Слайд 5</vt:lpstr>
      <vt:lpstr>Слайд 6</vt:lpstr>
      <vt:lpstr>Слайд 7</vt:lpstr>
      <vt:lpstr>Слайд 8</vt:lpstr>
      <vt:lpstr>Current technology of acid coagulation</vt:lpstr>
      <vt:lpstr>Technology of salt free coagulation</vt:lpstr>
      <vt:lpstr>Synthetic antioxodants </vt:lpstr>
      <vt:lpstr>Natural rubber with the required and constant viscosity</vt:lpstr>
      <vt:lpstr>Current technology</vt:lpstr>
      <vt:lpstr>Слайд 14</vt:lpstr>
      <vt:lpstr>Слайд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Home</dc:creator>
  <cp:lastModifiedBy>Invent</cp:lastModifiedBy>
  <cp:revision>126</cp:revision>
  <dcterms:created xsi:type="dcterms:W3CDTF">2013-01-25T19:45:35Z</dcterms:created>
  <dcterms:modified xsi:type="dcterms:W3CDTF">2013-03-28T09:38:51Z</dcterms:modified>
</cp:coreProperties>
</file>